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45" r:id="rId2"/>
    <p:sldId id="302" r:id="rId3"/>
    <p:sldId id="303" r:id="rId4"/>
    <p:sldId id="304" r:id="rId5"/>
    <p:sldId id="339" r:id="rId6"/>
    <p:sldId id="340" r:id="rId7"/>
    <p:sldId id="305" r:id="rId8"/>
    <p:sldId id="308" r:id="rId9"/>
    <p:sldId id="341" r:id="rId10"/>
    <p:sldId id="309" r:id="rId11"/>
    <p:sldId id="311" r:id="rId12"/>
    <p:sldId id="314" r:id="rId13"/>
    <p:sldId id="312" r:id="rId14"/>
    <p:sldId id="313" r:id="rId15"/>
    <p:sldId id="315" r:id="rId16"/>
    <p:sldId id="317" r:id="rId17"/>
    <p:sldId id="319" r:id="rId18"/>
    <p:sldId id="318" r:id="rId19"/>
    <p:sldId id="320" r:id="rId20"/>
    <p:sldId id="316" r:id="rId21"/>
    <p:sldId id="321" r:id="rId22"/>
    <p:sldId id="342" r:id="rId23"/>
    <p:sldId id="343" r:id="rId24"/>
    <p:sldId id="344" r:id="rId25"/>
    <p:sldId id="322" r:id="rId26"/>
    <p:sldId id="323" r:id="rId27"/>
    <p:sldId id="327" r:id="rId28"/>
    <p:sldId id="329" r:id="rId29"/>
    <p:sldId id="331" r:id="rId30"/>
    <p:sldId id="328" r:id="rId31"/>
    <p:sldId id="330" r:id="rId32"/>
    <p:sldId id="332" r:id="rId33"/>
    <p:sldId id="333" r:id="rId34"/>
    <p:sldId id="336" r:id="rId35"/>
    <p:sldId id="335" r:id="rId36"/>
    <p:sldId id="334" r:id="rId37"/>
    <p:sldId id="337" r:id="rId38"/>
    <p:sldId id="338" r:id="rId39"/>
    <p:sldId id="257" r:id="rId40"/>
    <p:sldId id="26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441" autoAdjust="0"/>
    <p:restoredTop sz="49165" autoAdjust="0"/>
  </p:normalViewPr>
  <p:slideViewPr>
    <p:cSldViewPr snapToGrid="0">
      <p:cViewPr>
        <p:scale>
          <a:sx n="80" d="100"/>
          <a:sy n="80" d="100"/>
        </p:scale>
        <p:origin x="-324"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0CD1B-F835-4912-B63E-52F2BAE8D533}" type="datetimeFigureOut">
              <a:rPr lang="zh-CN" altLang="en-US" smtClean="0"/>
              <a:pPr/>
              <a:t>2017/12/29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084D3-E528-4C06-A846-64238674613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13084D3-E528-4C06-A846-64238674613C}"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8C1E9AA-E953-4689-A507-B92B004A0A4C}" type="datetimeFigureOut">
              <a:rPr lang="zh-CN" altLang="en-US" smtClean="0"/>
              <a:pPr/>
              <a:t>2017/12/29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4EE49A-7EBB-474E-8931-E70E34BAEF4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1E9AA-E953-4689-A507-B92B004A0A4C}" type="datetimeFigureOut">
              <a:rPr lang="zh-CN" altLang="en-US" smtClean="0"/>
              <a:pPr/>
              <a:t>2017/12/29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EE49A-7EBB-474E-8931-E70E34BAEF4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ky@ncu.edu.cn"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6324" y="926275"/>
            <a:ext cx="10515600" cy="4595751"/>
          </a:xfrm>
        </p:spPr>
        <p:txBody>
          <a:bodyPr/>
          <a:lstStyle/>
          <a:p>
            <a:pPr algn="ctr"/>
            <a:r>
              <a:rPr lang="zh-CN" altLang="en-US" sz="6000" dirty="0" smtClean="0">
                <a:latin typeface="黑体" pitchFamily="49" charset="-122"/>
                <a:ea typeface="黑体" pitchFamily="49" charset="-122"/>
              </a:rPr>
              <a:t>生命科学学院学位点介绍</a:t>
            </a:r>
            <a:r>
              <a:rPr lang="en-US" altLang="zh-CN" dirty="0" smtClean="0"/>
              <a:t/>
            </a:r>
            <a:br>
              <a:rPr lang="en-US" altLang="zh-CN" dirty="0" smtClean="0"/>
            </a:br>
            <a:r>
              <a:rPr lang="en-US" altLang="zh-CN" dirty="0" smtClean="0"/>
              <a:t/>
            </a:r>
            <a:br>
              <a:rPr lang="en-US" altLang="zh-CN" dirty="0" smtClean="0"/>
            </a:br>
            <a:r>
              <a:rPr lang="en-US" altLang="zh-CN" dirty="0" smtClean="0"/>
              <a:t/>
            </a:r>
            <a:br>
              <a:rPr lang="en-US" altLang="zh-CN" dirty="0" smtClean="0"/>
            </a:br>
            <a:r>
              <a:rPr lang="zh-CN" altLang="en-US" sz="2400" dirty="0" smtClean="0">
                <a:latin typeface="黑体" pitchFamily="49" charset="-122"/>
                <a:ea typeface="黑体" pitchFamily="49" charset="-122"/>
              </a:rPr>
              <a:t>说明：</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、学位点顺序按学科代码排序；</a:t>
            </a:r>
            <a:r>
              <a:rPr lang="en-US" altLang="zh-CN" sz="2400" dirty="0" smtClean="0">
                <a:latin typeface="黑体" pitchFamily="49" charset="-122"/>
                <a:ea typeface="黑体" pitchFamily="49" charset="-122"/>
              </a:rPr>
              <a:t>2</a:t>
            </a:r>
            <a:r>
              <a:rPr lang="zh-CN" altLang="en-US" sz="2400" dirty="0" smtClean="0">
                <a:latin typeface="黑体" pitchFamily="49" charset="-122"/>
                <a:ea typeface="黑体" pitchFamily="49" charset="-122"/>
              </a:rPr>
              <a:t>、教授顺序按姓氏字母排序。</a:t>
            </a:r>
            <a:endParaRPr lang="zh-CN" altLang="en-US" sz="24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A8D4467-B277-44F6-BB18-09B90330085F}"/>
              </a:ext>
            </a:extLst>
          </p:cNvPr>
          <p:cNvSpPr/>
          <p:nvPr/>
        </p:nvSpPr>
        <p:spPr>
          <a:xfrm>
            <a:off x="878773" y="3470855"/>
            <a:ext cx="10177153" cy="1569660"/>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吴兰，</a:t>
            </a:r>
            <a:r>
              <a:rPr lang="zh-CN" altLang="en-US" sz="2400" dirty="0">
                <a:solidFill>
                  <a:prstClr val="black"/>
                </a:solidFill>
                <a:latin typeface="黑体" pitchFamily="49" charset="-122"/>
                <a:ea typeface="黑体" pitchFamily="49" charset="-122"/>
              </a:rPr>
              <a:t>博士，教授，博士生导师</a:t>
            </a:r>
            <a:r>
              <a:rPr lang="zh-CN" altLang="en-US" sz="2400" dirty="0" smtClean="0">
                <a:solidFill>
                  <a:prstClr val="black"/>
                </a:solidFill>
                <a:latin typeface="黑体" pitchFamily="49" charset="-122"/>
                <a:ea typeface="黑体" pitchFamily="49" charset="-122"/>
              </a:rPr>
              <a:t>。</a:t>
            </a:r>
            <a:r>
              <a:rPr lang="zh-CN" altLang="en-US" sz="2400" dirty="0" smtClean="0">
                <a:latin typeface="黑体" pitchFamily="49" charset="-122"/>
                <a:ea typeface="黑体" pitchFamily="49" charset="-122"/>
              </a:rPr>
              <a:t>微生物学科带头人（微生物学硕士、环境工程博士）。南昌大学特聘教授、江西省中青年骨干教师。</a:t>
            </a:r>
            <a:r>
              <a:rPr lang="zh-CN" altLang="en-US" sz="2400" dirty="0" smtClean="0">
                <a:solidFill>
                  <a:prstClr val="black"/>
                </a:solidFill>
                <a:latin typeface="黑体" pitchFamily="49" charset="-122"/>
                <a:ea typeface="黑体" pitchFamily="49" charset="-122"/>
              </a:rPr>
              <a:t>主</a:t>
            </a:r>
            <a:r>
              <a:rPr lang="zh-CN" altLang="en-US" sz="2400" dirty="0">
                <a:solidFill>
                  <a:prstClr val="black"/>
                </a:solidFill>
                <a:latin typeface="黑体" pitchFamily="49" charset="-122"/>
                <a:ea typeface="黑体" pitchFamily="49" charset="-122"/>
              </a:rPr>
              <a:t>要研究方向</a:t>
            </a:r>
            <a:r>
              <a:rPr lang="zh-CN" altLang="en-US" sz="2400" dirty="0" smtClean="0">
                <a:solidFill>
                  <a:prstClr val="black"/>
                </a:solidFill>
                <a:latin typeface="黑体" pitchFamily="49" charset="-122"/>
                <a:ea typeface="黑体" pitchFamily="49" charset="-122"/>
              </a:rPr>
              <a:t>：微生物资源与功能应用。主</a:t>
            </a:r>
            <a:r>
              <a:rPr lang="zh-CN" altLang="en-US" sz="2400" dirty="0">
                <a:solidFill>
                  <a:prstClr val="black"/>
                </a:solidFill>
                <a:latin typeface="黑体" pitchFamily="49" charset="-122"/>
                <a:ea typeface="黑体" pitchFamily="49" charset="-122"/>
              </a:rPr>
              <a:t>持国家级项</a:t>
            </a:r>
            <a:r>
              <a:rPr lang="zh-CN" altLang="en-US" sz="2400" dirty="0" smtClean="0">
                <a:solidFill>
                  <a:prstClr val="black"/>
                </a:solidFill>
                <a:latin typeface="黑体" pitchFamily="49" charset="-122"/>
                <a:ea typeface="黑体" pitchFamily="49" charset="-122"/>
              </a:rPr>
              <a:t>目</a:t>
            </a:r>
            <a:r>
              <a:rPr lang="en-US" altLang="zh-CN" sz="2400" b="1" dirty="0" smtClean="0">
                <a:solidFill>
                  <a:prstClr val="black"/>
                </a:solidFill>
                <a:latin typeface="黑体" pitchFamily="49" charset="-122"/>
                <a:ea typeface="黑体" pitchFamily="49" charset="-122"/>
              </a:rPr>
              <a:t>5</a:t>
            </a:r>
            <a:r>
              <a:rPr lang="zh-CN" altLang="en-US" sz="2400" b="1"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，省部级项</a:t>
            </a:r>
            <a:r>
              <a:rPr lang="zh-CN" altLang="en-US" sz="2400" dirty="0" smtClean="0">
                <a:solidFill>
                  <a:prstClr val="black"/>
                </a:solidFill>
                <a:latin typeface="黑体" pitchFamily="49" charset="-122"/>
                <a:ea typeface="黑体" pitchFamily="49" charset="-122"/>
              </a:rPr>
              <a:t>目</a:t>
            </a:r>
            <a:r>
              <a:rPr lang="en-US" altLang="zh-CN" sz="2400" b="1" dirty="0" smtClean="0">
                <a:solidFill>
                  <a:prstClr val="black"/>
                </a:solidFill>
                <a:latin typeface="黑体" pitchFamily="49" charset="-122"/>
                <a:ea typeface="黑体" pitchFamily="49" charset="-122"/>
              </a:rPr>
              <a:t>7</a:t>
            </a:r>
            <a:r>
              <a:rPr lang="zh-CN" altLang="en-US" sz="2400" b="1" dirty="0" smtClean="0">
                <a:solidFill>
                  <a:prstClr val="black"/>
                </a:solidFill>
                <a:latin typeface="黑体" pitchFamily="49" charset="-122"/>
                <a:ea typeface="黑体" pitchFamily="49" charset="-122"/>
              </a:rPr>
              <a:t>项</a:t>
            </a:r>
            <a:r>
              <a:rPr lang="zh-CN" altLang="en-US" sz="2400" dirty="0" smtClean="0">
                <a:solidFill>
                  <a:prstClr val="black"/>
                </a:solidFill>
                <a:latin typeface="黑体" pitchFamily="49" charset="-122"/>
                <a:ea typeface="黑体" pitchFamily="49" charset="-122"/>
              </a:rPr>
              <a:t>，在</a:t>
            </a:r>
            <a:r>
              <a:rPr lang="zh-CN" altLang="en-US" sz="2400" dirty="0">
                <a:solidFill>
                  <a:prstClr val="black"/>
                </a:solidFill>
                <a:latin typeface="黑体" pitchFamily="49" charset="-122"/>
                <a:ea typeface="黑体" pitchFamily="49" charset="-122"/>
              </a:rPr>
              <a:t>学术刊物上发表论</a:t>
            </a:r>
            <a:r>
              <a:rPr lang="zh-CN" altLang="en-US" sz="2400" dirty="0" smtClean="0">
                <a:solidFill>
                  <a:prstClr val="black"/>
                </a:solidFill>
                <a:latin typeface="黑体" pitchFamily="49" charset="-122"/>
                <a:ea typeface="黑体" pitchFamily="49" charset="-122"/>
              </a:rPr>
              <a:t>文</a:t>
            </a:r>
            <a:r>
              <a:rPr lang="en-US" altLang="zh-CN" sz="2400" b="1" dirty="0" smtClean="0">
                <a:solidFill>
                  <a:prstClr val="black"/>
                </a:solidFill>
                <a:latin typeface="黑体" pitchFamily="49" charset="-122"/>
                <a:ea typeface="黑体" pitchFamily="49" charset="-122"/>
              </a:rPr>
              <a:t>30</a:t>
            </a:r>
            <a:r>
              <a:rPr lang="zh-CN" altLang="en-US" sz="2400" b="1" dirty="0" smtClean="0">
                <a:solidFill>
                  <a:prstClr val="black"/>
                </a:solidFill>
                <a:latin typeface="黑体" pitchFamily="49" charset="-122"/>
                <a:ea typeface="黑体" pitchFamily="49" charset="-122"/>
              </a:rPr>
              <a:t>余</a:t>
            </a:r>
            <a:r>
              <a:rPr lang="zh-CN" altLang="en-US" sz="2400" b="1" dirty="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r>
              <a:rPr lang="en-US" altLang="zh-CN" sz="2400" dirty="0" smtClean="0">
                <a:solidFill>
                  <a:prstClr val="black"/>
                </a:solidFill>
                <a:latin typeface="黑体" pitchFamily="49" charset="-122"/>
                <a:ea typeface="黑体" pitchFamily="49" charset="-122"/>
              </a:rPr>
              <a:t>SCI</a:t>
            </a:r>
            <a:r>
              <a:rPr lang="zh-CN" altLang="en-US" sz="2400" dirty="0" smtClean="0">
                <a:solidFill>
                  <a:prstClr val="black"/>
                </a:solidFill>
                <a:latin typeface="黑体" pitchFamily="49" charset="-122"/>
                <a:ea typeface="黑体" pitchFamily="49" charset="-122"/>
              </a:rPr>
              <a:t>及</a:t>
            </a:r>
            <a:r>
              <a:rPr lang="en-US" altLang="zh-CN" sz="2400" dirty="0" smtClean="0">
                <a:solidFill>
                  <a:prstClr val="black"/>
                </a:solidFill>
                <a:latin typeface="黑体" pitchFamily="49" charset="-122"/>
                <a:ea typeface="黑体" pitchFamily="49" charset="-122"/>
              </a:rPr>
              <a:t>EI</a:t>
            </a:r>
            <a:r>
              <a:rPr lang="zh-CN" altLang="en-US" sz="2400" dirty="0" smtClean="0">
                <a:solidFill>
                  <a:prstClr val="black"/>
                </a:solidFill>
                <a:latin typeface="黑体" pitchFamily="49" charset="-122"/>
                <a:ea typeface="黑体" pitchFamily="49" charset="-122"/>
              </a:rPr>
              <a:t>收录</a:t>
            </a:r>
            <a:r>
              <a:rPr lang="en-US" altLang="zh-CN" sz="2400" b="1" dirty="0" smtClean="0">
                <a:solidFill>
                  <a:prstClr val="black"/>
                </a:solidFill>
                <a:latin typeface="黑体" pitchFamily="49" charset="-122"/>
                <a:ea typeface="黑体" pitchFamily="49" charset="-122"/>
              </a:rPr>
              <a:t>12</a:t>
            </a:r>
            <a:r>
              <a:rPr lang="zh-CN" altLang="en-US" sz="2400" b="1" dirty="0" smtClean="0">
                <a:solidFill>
                  <a:prstClr val="black"/>
                </a:solidFill>
                <a:latin typeface="黑体" pitchFamily="49" charset="-122"/>
                <a:ea typeface="黑体" pitchFamily="49" charset="-122"/>
              </a:rPr>
              <a:t>篇</a:t>
            </a:r>
            <a:r>
              <a:rPr lang="zh-CN" altLang="en-US" sz="2400" dirty="0" smtClean="0">
                <a:solidFill>
                  <a:prstClr val="black"/>
                </a:solidFill>
                <a:latin typeface="黑体" pitchFamily="49" charset="-122"/>
                <a:ea typeface="黑体" pitchFamily="49" charset="-122"/>
              </a:rPr>
              <a:t>。</a:t>
            </a:r>
            <a:endParaRPr lang="en-US" altLang="zh-CN" sz="2400" dirty="0">
              <a:solidFill>
                <a:prstClr val="black"/>
              </a:solidFill>
              <a:latin typeface="黑体" pitchFamily="49" charset="-122"/>
              <a:ea typeface="黑体" pitchFamily="49" charset="-122"/>
            </a:endParaRPr>
          </a:p>
        </p:txBody>
      </p:sp>
      <p:pic>
        <p:nvPicPr>
          <p:cNvPr id="5" name="Picture 2" descr="E:\吴兰的照片\吴兰老师\360302196909020029.jpg"/>
          <p:cNvPicPr>
            <a:picLocks noChangeAspect="1" noChangeArrowheads="1"/>
          </p:cNvPicPr>
          <p:nvPr/>
        </p:nvPicPr>
        <p:blipFill>
          <a:blip r:embed="rId2" cstate="print"/>
          <a:srcRect/>
          <a:stretch>
            <a:fillRect/>
          </a:stretch>
        </p:blipFill>
        <p:spPr bwMode="auto">
          <a:xfrm>
            <a:off x="4781136" y="845542"/>
            <a:ext cx="1845295" cy="2463071"/>
          </a:xfrm>
          <a:prstGeom prst="rect">
            <a:avLst/>
          </a:prstGeom>
          <a:noFill/>
        </p:spPr>
      </p:pic>
    </p:spTree>
    <p:extLst>
      <p:ext uri="{BB962C8B-B14F-4D97-AF65-F5344CB8AC3E}">
        <p14:creationId xmlns="" xmlns:p14="http://schemas.microsoft.com/office/powerpoint/2010/main" val="1690959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152" y="365125"/>
            <a:ext cx="10320647" cy="1325563"/>
          </a:xfrm>
        </p:spPr>
        <p:txBody>
          <a:bodyPr/>
          <a:lstStyle/>
          <a:p>
            <a:r>
              <a:rPr lang="zh-CN" altLang="en-US" dirty="0" smtClean="0">
                <a:latin typeface="黑体" pitchFamily="49" charset="-122"/>
                <a:ea typeface="黑体" pitchFamily="49" charset="-122"/>
              </a:rPr>
              <a:t>神经生物学 </a:t>
            </a:r>
            <a:r>
              <a:rPr lang="en-US" altLang="zh-CN" dirty="0" smtClean="0">
                <a:latin typeface="黑体" pitchFamily="49" charset="-122"/>
                <a:ea typeface="黑体" pitchFamily="49" charset="-122"/>
              </a:rPr>
              <a:t>071006</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神经生物学点于</a:t>
            </a:r>
            <a:r>
              <a:rPr lang="en-US" dirty="0" smtClean="0">
                <a:latin typeface="黑体" pitchFamily="49" charset="-122"/>
                <a:ea typeface="黑体" pitchFamily="49" charset="-122"/>
              </a:rPr>
              <a:t>2011</a:t>
            </a:r>
            <a:r>
              <a:rPr lang="zh-CN" altLang="en-US" dirty="0" smtClean="0">
                <a:latin typeface="黑体" pitchFamily="49" charset="-122"/>
                <a:ea typeface="黑体" pitchFamily="49" charset="-122"/>
              </a:rPr>
              <a:t>年批准成立，现任导师中有研究员</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人，副研究员</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人。主要从事认知功能及障碍的神经机制、恐惧与焦虑障碍的神经机制、神经发育及神经肌肉接头形成的分子机制研究。</a:t>
            </a: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2519" y="2695699"/>
            <a:ext cx="11210307" cy="3481264"/>
          </a:xfrm>
        </p:spPr>
        <p:txBody>
          <a:bodyPr>
            <a:normAutofit lnSpcReduction="10000"/>
          </a:bodyPr>
          <a:lstStyle/>
          <a:p>
            <a:pPr>
              <a:buNone/>
            </a:pPr>
            <a:r>
              <a:rPr lang="zh-CN" altLang="en-US" sz="2400" dirty="0" smtClean="0">
                <a:latin typeface="黑体" pitchFamily="49" charset="-122"/>
                <a:ea typeface="黑体" pitchFamily="49" charset="-122"/>
              </a:rPr>
              <a:t>马朝林，博士，教授，博士生导师。</a:t>
            </a:r>
            <a:r>
              <a:rPr lang="en-US" sz="2400" dirty="0" smtClean="0">
                <a:latin typeface="黑体" pitchFamily="49" charset="-122"/>
                <a:ea typeface="黑体" pitchFamily="49" charset="-122"/>
              </a:rPr>
              <a:t>2004</a:t>
            </a:r>
            <a:r>
              <a:rPr lang="zh-CN" altLang="en-US" sz="2400" dirty="0" smtClean="0">
                <a:latin typeface="黑体" pitchFamily="49" charset="-122"/>
                <a:ea typeface="黑体" pitchFamily="49" charset="-122"/>
              </a:rPr>
              <a:t>年获得复旦大学理学博士，</a:t>
            </a:r>
            <a:r>
              <a:rPr lang="en-US" sz="2400" dirty="0" smtClean="0">
                <a:latin typeface="黑体" pitchFamily="49" charset="-122"/>
                <a:ea typeface="黑体" pitchFamily="49" charset="-122"/>
              </a:rPr>
              <a:t>2004-2006</a:t>
            </a:r>
          </a:p>
          <a:p>
            <a:pPr>
              <a:buNone/>
            </a:pPr>
            <a:r>
              <a:rPr lang="zh-CN" altLang="en-US" sz="2400" dirty="0" smtClean="0">
                <a:latin typeface="黑体" pitchFamily="49" charset="-122"/>
                <a:ea typeface="黑体" pitchFamily="49" charset="-122"/>
              </a:rPr>
              <a:t>年在亚利桑那州立大学接受博士后教育，</a:t>
            </a:r>
            <a:r>
              <a:rPr lang="en-US" sz="2400" dirty="0" smtClean="0">
                <a:latin typeface="黑体" pitchFamily="49" charset="-122"/>
                <a:ea typeface="黑体" pitchFamily="49" charset="-122"/>
              </a:rPr>
              <a:t>2006-2010</a:t>
            </a:r>
            <a:r>
              <a:rPr lang="zh-CN" altLang="en-US" sz="2400" dirty="0" smtClean="0">
                <a:latin typeface="黑体" pitchFamily="49" charset="-122"/>
                <a:ea typeface="黑体" pitchFamily="49" charset="-122"/>
              </a:rPr>
              <a:t>年在亚利桑那州立大学工作，</a:t>
            </a:r>
            <a:endParaRPr lang="en-US" altLang="zh-CN" sz="2400" dirty="0" smtClean="0">
              <a:latin typeface="黑体" pitchFamily="49" charset="-122"/>
              <a:ea typeface="黑体" pitchFamily="49" charset="-122"/>
            </a:endParaRPr>
          </a:p>
          <a:p>
            <a:pPr>
              <a:buNone/>
            </a:pPr>
            <a:r>
              <a:rPr lang="en-US" sz="2400" dirty="0" smtClean="0">
                <a:latin typeface="黑体" pitchFamily="49" charset="-122"/>
                <a:ea typeface="黑体" pitchFamily="49" charset="-122"/>
              </a:rPr>
              <a:t>2010-2013</a:t>
            </a:r>
            <a:r>
              <a:rPr lang="zh-CN" altLang="en-US" sz="2400" dirty="0" smtClean="0">
                <a:latin typeface="黑体" pitchFamily="49" charset="-122"/>
                <a:ea typeface="黑体" pitchFamily="49" charset="-122"/>
              </a:rPr>
              <a:t>年达特茅斯学院工作，</a:t>
            </a:r>
            <a:r>
              <a:rPr lang="en-US" sz="2400" dirty="0" smtClean="0">
                <a:latin typeface="黑体" pitchFamily="49" charset="-122"/>
                <a:ea typeface="黑体" pitchFamily="49" charset="-122"/>
              </a:rPr>
              <a:t>2013</a:t>
            </a:r>
            <a:r>
              <a:rPr lang="zh-CN" altLang="en-US" sz="2400" dirty="0" smtClean="0">
                <a:latin typeface="黑体" pitchFamily="49" charset="-122"/>
                <a:ea typeface="黑体" pitchFamily="49" charset="-122"/>
              </a:rPr>
              <a:t>年</a:t>
            </a:r>
            <a:r>
              <a:rPr lang="en-US" sz="2400" dirty="0" smtClean="0">
                <a:latin typeface="黑体" pitchFamily="49" charset="-122"/>
                <a:ea typeface="黑体" pitchFamily="49" charset="-122"/>
              </a:rPr>
              <a:t>7</a:t>
            </a:r>
            <a:r>
              <a:rPr lang="zh-CN" altLang="en-US" sz="2400" dirty="0" smtClean="0">
                <a:latin typeface="黑体" pitchFamily="49" charset="-122"/>
                <a:ea typeface="黑体" pitchFamily="49" charset="-122"/>
              </a:rPr>
              <a:t>月回国，作为高层次人才加入南昌大</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学。长期从事认知神经生物学领域的科研工作，主要研究非人灵长类动物前额</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叶皮层认知功能的神经元编码机制及相关神经环路的调控机制。曾获得江西省</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自然科学奖一等奖和上海市自然科学奖二等奖。在</a:t>
            </a:r>
            <a:r>
              <a:rPr lang="en-US" sz="2400" dirty="0" smtClean="0">
                <a:latin typeface="黑体" pitchFamily="49" charset="-122"/>
                <a:ea typeface="黑体" pitchFamily="49" charset="-122"/>
              </a:rPr>
              <a:t>Biological Psychiatry</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buNone/>
            </a:pPr>
            <a:r>
              <a:rPr lang="en-US" sz="2400" dirty="0" smtClean="0">
                <a:latin typeface="黑体" pitchFamily="49" charset="-122"/>
                <a:ea typeface="黑体" pitchFamily="49" charset="-122"/>
              </a:rPr>
              <a:t>Proceedings of the IEEE</a:t>
            </a:r>
            <a:r>
              <a:rPr lang="zh-CN" altLang="en-US" sz="2400" dirty="0" smtClean="0">
                <a:latin typeface="黑体" pitchFamily="49" charset="-122"/>
                <a:ea typeface="黑体" pitchFamily="49" charset="-122"/>
              </a:rPr>
              <a:t>、</a:t>
            </a:r>
            <a:r>
              <a:rPr lang="en-US" sz="2400" dirty="0" smtClean="0">
                <a:latin typeface="黑体" pitchFamily="49" charset="-122"/>
                <a:ea typeface="黑体" pitchFamily="49" charset="-122"/>
              </a:rPr>
              <a:t>Journal of Neuroscience Methods</a:t>
            </a:r>
            <a:r>
              <a:rPr lang="zh-CN" altLang="en-US" sz="2400" dirty="0" smtClean="0">
                <a:latin typeface="黑体" pitchFamily="49" charset="-122"/>
                <a:ea typeface="黑体" pitchFamily="49" charset="-122"/>
              </a:rPr>
              <a:t>等国际学术期刊</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发表原创性研究论文</a:t>
            </a:r>
            <a:r>
              <a:rPr lang="en-US" sz="2400" dirty="0" smtClean="0">
                <a:latin typeface="黑体" pitchFamily="49" charset="-122"/>
                <a:ea typeface="黑体" pitchFamily="49" charset="-122"/>
              </a:rPr>
              <a:t>20</a:t>
            </a:r>
            <a:r>
              <a:rPr lang="zh-CN" altLang="en-US" sz="2400" dirty="0" smtClean="0">
                <a:latin typeface="黑体" pitchFamily="49" charset="-122"/>
                <a:ea typeface="黑体" pitchFamily="49" charset="-122"/>
              </a:rPr>
              <a:t>余篇。主持国家自然科学基金和江西省自然科学基金多项。</a:t>
            </a:r>
          </a:p>
          <a:p>
            <a:endParaRPr lang="zh-CN" altLang="en-US" dirty="0"/>
          </a:p>
        </p:txBody>
      </p:sp>
      <p:pic>
        <p:nvPicPr>
          <p:cNvPr id="4" name="图片 3"/>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880759" y="249382"/>
            <a:ext cx="1864426" cy="22681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6260" y="1864425"/>
            <a:ext cx="11495314" cy="4690754"/>
          </a:xfrm>
        </p:spPr>
        <p:txBody>
          <a:bodyPr>
            <a:normAutofit fontScale="25000" lnSpcReduction="20000"/>
          </a:bodyPr>
          <a:lstStyle/>
          <a:p>
            <a:pPr>
              <a:buNone/>
            </a:pPr>
            <a:r>
              <a:rPr lang="zh-CN" altLang="en-US" sz="7400" dirty="0" smtClean="0">
                <a:latin typeface="黑体" pitchFamily="49" charset="-122"/>
                <a:ea typeface="黑体" pitchFamily="49" charset="-122"/>
              </a:rPr>
              <a:t>潘秉兴，男，浙江省三门县人。</a:t>
            </a:r>
            <a:r>
              <a:rPr lang="en-US" altLang="en-US" sz="7400" dirty="0" smtClean="0">
                <a:latin typeface="黑体" pitchFamily="49" charset="-122"/>
                <a:ea typeface="黑体" pitchFamily="49" charset="-122"/>
              </a:rPr>
              <a:t>1976</a:t>
            </a:r>
            <a:r>
              <a:rPr lang="zh-CN" altLang="en-US" sz="7400" dirty="0" smtClean="0">
                <a:latin typeface="黑体" pitchFamily="49" charset="-122"/>
                <a:ea typeface="黑体" pitchFamily="49" charset="-122"/>
              </a:rPr>
              <a:t>年</a:t>
            </a:r>
            <a:r>
              <a:rPr lang="en-US" altLang="en-US" sz="7400" dirty="0" smtClean="0">
                <a:latin typeface="黑体" pitchFamily="49" charset="-122"/>
                <a:ea typeface="黑体" pitchFamily="49" charset="-122"/>
              </a:rPr>
              <a:t>8</a:t>
            </a:r>
            <a:r>
              <a:rPr lang="zh-CN" altLang="en-US" sz="7400" dirty="0" smtClean="0">
                <a:latin typeface="黑体" pitchFamily="49" charset="-122"/>
                <a:ea typeface="黑体" pitchFamily="49" charset="-122"/>
              </a:rPr>
              <a:t>月出生。</a:t>
            </a:r>
            <a:r>
              <a:rPr lang="en-US" altLang="en-US" sz="7400" dirty="0" smtClean="0">
                <a:latin typeface="黑体" pitchFamily="49" charset="-122"/>
                <a:ea typeface="黑体" pitchFamily="49" charset="-122"/>
              </a:rPr>
              <a:t>2004</a:t>
            </a:r>
            <a:r>
              <a:rPr lang="zh-CN" altLang="en-US" sz="7400" dirty="0" smtClean="0">
                <a:latin typeface="黑体" pitchFamily="49" charset="-122"/>
                <a:ea typeface="黑体" pitchFamily="49" charset="-122"/>
              </a:rPr>
              <a:t>年毕业于第一军医大学（现南方医科大学）病理生理</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学专业，获医学博士学位。</a:t>
            </a:r>
            <a:r>
              <a:rPr lang="en-US" altLang="en-US" sz="7400" dirty="0" smtClean="0">
                <a:latin typeface="黑体" pitchFamily="49" charset="-122"/>
                <a:ea typeface="黑体" pitchFamily="49" charset="-122"/>
              </a:rPr>
              <a:t>2005</a:t>
            </a:r>
            <a:r>
              <a:rPr lang="zh-CN" altLang="en-US" sz="7400" dirty="0" smtClean="0">
                <a:latin typeface="黑体" pitchFamily="49" charset="-122"/>
                <a:ea typeface="黑体" pitchFamily="49" charset="-122"/>
              </a:rPr>
              <a:t>年赴美国国立卫生研究院精神健康研究所从事博士后研究，</a:t>
            </a:r>
            <a:r>
              <a:rPr lang="en-US" altLang="en-US" sz="7400" dirty="0" smtClean="0">
                <a:latin typeface="黑体" pitchFamily="49" charset="-122"/>
                <a:ea typeface="黑体" pitchFamily="49" charset="-122"/>
              </a:rPr>
              <a:t>2010</a:t>
            </a:r>
            <a:r>
              <a:rPr lang="zh-CN" altLang="en-US" sz="7400" dirty="0" smtClean="0">
                <a:latin typeface="黑体" pitchFamily="49" charset="-122"/>
                <a:ea typeface="黑体" pitchFamily="49" charset="-122"/>
              </a:rPr>
              <a:t>年全职回</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国工作。现任南昌大学生命科学研究院副院长、赣江特聘教授、博士生导师。先后入选教育部新世纪优秀</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人才支持计划、赣鄱英才工程领军人才计划、江西省新世纪百千万人才工程、江西省主要学科和学术带头</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人。现任中国神经科学学会应激神经生物学分会副主任委员、江西省神经科学学会副理事长、中国药理学</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会神经药理专业委员会委员、中国生理学会应激生理学委员会委员。现担任神经及行为科学国际知名刊物</a:t>
            </a:r>
            <a:endParaRPr lang="en-US" altLang="zh-CN" sz="7400" dirty="0" smtClean="0">
              <a:latin typeface="黑体" pitchFamily="49" charset="-122"/>
              <a:ea typeface="黑体" pitchFamily="49" charset="-122"/>
            </a:endParaRPr>
          </a:p>
          <a:p>
            <a:pPr>
              <a:buNone/>
            </a:pPr>
            <a:r>
              <a:rPr lang="en-US" altLang="zh-CN"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Neuroscience and </a:t>
            </a:r>
            <a:r>
              <a:rPr lang="en-US" altLang="en-US" sz="7400" dirty="0" err="1" smtClean="0">
                <a:latin typeface="黑体" pitchFamily="49" charset="-122"/>
                <a:ea typeface="黑体" pitchFamily="49" charset="-122"/>
              </a:rPr>
              <a:t>Biobehavioral</a:t>
            </a:r>
            <a:r>
              <a:rPr lang="en-US" altLang="en-US" sz="7400" dirty="0" smtClean="0">
                <a:latin typeface="黑体" pitchFamily="49" charset="-122"/>
                <a:ea typeface="黑体" pitchFamily="49" charset="-122"/>
              </a:rPr>
              <a:t> Reviews</a:t>
            </a:r>
            <a:r>
              <a:rPr lang="en-US" altLang="zh-CN"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a:t>
            </a:r>
            <a:r>
              <a:rPr lang="zh-CN" altLang="en-US" sz="7400" dirty="0" smtClean="0">
                <a:latin typeface="黑体" pitchFamily="49" charset="-122"/>
                <a:ea typeface="黑体" pitchFamily="49" charset="-122"/>
              </a:rPr>
              <a:t>影响因子</a:t>
            </a:r>
            <a:r>
              <a:rPr lang="en-US" altLang="en-US" sz="7400" dirty="0" smtClean="0">
                <a:latin typeface="黑体" pitchFamily="49" charset="-122"/>
                <a:ea typeface="黑体" pitchFamily="49" charset="-122"/>
              </a:rPr>
              <a:t>8.3)</a:t>
            </a:r>
            <a:r>
              <a:rPr lang="zh-CN" altLang="en-US" sz="7400" dirty="0" smtClean="0">
                <a:latin typeface="黑体" pitchFamily="49" charset="-122"/>
                <a:ea typeface="黑体" pitchFamily="49" charset="-122"/>
              </a:rPr>
              <a:t>的编委。</a:t>
            </a:r>
            <a:endParaRPr lang="en-US" altLang="zh-CN" sz="7400" dirty="0" smtClean="0">
              <a:latin typeface="黑体" pitchFamily="49" charset="-122"/>
              <a:ea typeface="黑体" pitchFamily="49" charset="-122"/>
            </a:endParaRPr>
          </a:p>
          <a:p>
            <a:pPr>
              <a:buNone/>
            </a:pPr>
            <a:r>
              <a:rPr lang="en-US" altLang="zh-CN" sz="7400" dirty="0" smtClean="0">
                <a:latin typeface="黑体" pitchFamily="49" charset="-122"/>
                <a:ea typeface="黑体" pitchFamily="49" charset="-122"/>
              </a:rPr>
              <a:t>    </a:t>
            </a:r>
            <a:r>
              <a:rPr lang="zh-CN" altLang="en-US" sz="7400" dirty="0" smtClean="0">
                <a:latin typeface="黑体" pitchFamily="49" charset="-122"/>
                <a:ea typeface="黑体" pitchFamily="49" charset="-122"/>
              </a:rPr>
              <a:t>长期致力于研究恐惧、焦虑等负性情感及相关障碍产生的大脑机制。对大脑杏仁核区（大脑处理情感</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信息的核心脑区）调控恐惧形成与消退的细胞与分子机制、重要环境因子（如慢性应激、环境污染）损害</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大脑情感功能的神经机制等开展了深入研究，侧重分析了慢性应激暴露引发杏仁核去抑制及焦虑障碍的分</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子机制。承担（主持）了科技部“</a:t>
            </a:r>
            <a:r>
              <a:rPr lang="en-US" altLang="en-US" sz="7400" dirty="0" smtClean="0">
                <a:latin typeface="黑体" pitchFamily="49" charset="-122"/>
                <a:ea typeface="黑体" pitchFamily="49" charset="-122"/>
              </a:rPr>
              <a:t>973</a:t>
            </a:r>
            <a:r>
              <a:rPr lang="zh-CN" altLang="en-US" sz="7400" dirty="0" smtClean="0">
                <a:latin typeface="黑体" pitchFamily="49" charset="-122"/>
                <a:ea typeface="黑体" pitchFamily="49" charset="-122"/>
              </a:rPr>
              <a:t>”项目、国家自然科学基金重大研究计划项目、面上项目、江西省重</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大研究项目等多项科研任务，以通讯作者</a:t>
            </a:r>
            <a:r>
              <a:rPr lang="en-US" altLang="en-US" sz="7400" dirty="0" smtClean="0">
                <a:latin typeface="黑体" pitchFamily="49" charset="-122"/>
                <a:ea typeface="黑体" pitchFamily="49" charset="-122"/>
              </a:rPr>
              <a:t>/</a:t>
            </a:r>
            <a:r>
              <a:rPr lang="zh-CN" altLang="en-US" sz="7400" dirty="0" smtClean="0">
                <a:latin typeface="黑体" pitchFamily="49" charset="-122"/>
                <a:ea typeface="黑体" pitchFamily="49" charset="-122"/>
              </a:rPr>
              <a:t>第一作者在神经</a:t>
            </a:r>
            <a:r>
              <a:rPr lang="en-US" altLang="en-US" sz="7400" dirty="0" smtClean="0">
                <a:latin typeface="黑体" pitchFamily="49" charset="-122"/>
                <a:ea typeface="黑体" pitchFamily="49" charset="-122"/>
              </a:rPr>
              <a:t>/</a:t>
            </a:r>
            <a:r>
              <a:rPr lang="zh-CN" altLang="en-US" sz="7400" dirty="0" smtClean="0">
                <a:latin typeface="黑体" pitchFamily="49" charset="-122"/>
                <a:ea typeface="黑体" pitchFamily="49" charset="-122"/>
              </a:rPr>
              <a:t>精神病学知名学术刊物</a:t>
            </a:r>
            <a:r>
              <a:rPr lang="en-US" altLang="en-US" sz="7400" dirty="0" smtClean="0">
                <a:latin typeface="黑体" pitchFamily="49" charset="-122"/>
                <a:ea typeface="黑体" pitchFamily="49" charset="-122"/>
              </a:rPr>
              <a:t>Neuron</a:t>
            </a:r>
            <a:r>
              <a:rPr lang="zh-CN" altLang="en-US"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Biological </a:t>
            </a:r>
          </a:p>
          <a:p>
            <a:pPr>
              <a:buNone/>
            </a:pPr>
            <a:r>
              <a:rPr lang="en-US" altLang="en-US" sz="7400" dirty="0" smtClean="0">
                <a:latin typeface="黑体" pitchFamily="49" charset="-122"/>
                <a:ea typeface="黑体" pitchFamily="49" charset="-122"/>
              </a:rPr>
              <a:t>Psychiatry</a:t>
            </a:r>
            <a:r>
              <a:rPr lang="zh-CN" altLang="en-US"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Journal of Neuroscience</a:t>
            </a:r>
            <a:r>
              <a:rPr lang="zh-CN" altLang="en-US"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Molecular Neurobiology</a:t>
            </a:r>
            <a:r>
              <a:rPr lang="zh-CN" altLang="en-US" sz="7400" dirty="0" smtClean="0">
                <a:latin typeface="黑体" pitchFamily="49" charset="-122"/>
                <a:ea typeface="黑体" pitchFamily="49" charset="-122"/>
              </a:rPr>
              <a:t>、</a:t>
            </a:r>
            <a:r>
              <a:rPr lang="en-US" altLang="en-US" sz="7400" dirty="0" smtClean="0">
                <a:latin typeface="黑体" pitchFamily="49" charset="-122"/>
                <a:ea typeface="黑体" pitchFamily="49" charset="-122"/>
              </a:rPr>
              <a:t>Hippocampus</a:t>
            </a:r>
            <a:r>
              <a:rPr lang="zh-CN" altLang="en-US" sz="7400" dirty="0" smtClean="0">
                <a:latin typeface="黑体" pitchFamily="49" charset="-122"/>
                <a:ea typeface="黑体" pitchFamily="49" charset="-122"/>
              </a:rPr>
              <a:t>等发表论文。这些研究</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为阐明大脑处理情感信息的神经机理以及环境因素损害大脑情感功能的分子基础提供了大量的实验和理论</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依据，并为精神疾患的防治提供了新的潜在干预靶点。</a:t>
            </a:r>
          </a:p>
          <a:p>
            <a:endParaRPr lang="zh-CN" altLang="en-US" dirty="0"/>
          </a:p>
        </p:txBody>
      </p:sp>
      <p:pic>
        <p:nvPicPr>
          <p:cNvPr id="4" name="图片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4987637" y="0"/>
            <a:ext cx="1781298" cy="191192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14449" y="3146961"/>
            <a:ext cx="10515600" cy="2398816"/>
          </a:xfrm>
        </p:spPr>
        <p:txBody>
          <a:bodyPr/>
          <a:lstStyle/>
          <a:p>
            <a:pPr>
              <a:buNone/>
            </a:pPr>
            <a:r>
              <a:rPr lang="zh-CN" altLang="en-US" sz="2400" dirty="0" smtClean="0">
                <a:latin typeface="黑体" pitchFamily="49" charset="-122"/>
                <a:ea typeface="黑体" pitchFamily="49" charset="-122"/>
              </a:rPr>
              <a:t>徐洪，博士，研究员，博士生导师，生命科学研究院</a:t>
            </a:r>
            <a:r>
              <a:rPr lang="en-US" sz="2400" dirty="0" smtClean="0">
                <a:latin typeface="黑体" pitchFamily="49" charset="-122"/>
                <a:ea typeface="黑体" pitchFamily="49" charset="-122"/>
              </a:rPr>
              <a:t>PI</a:t>
            </a:r>
            <a:r>
              <a:rPr lang="zh-CN" altLang="en-US" sz="2400" dirty="0" smtClean="0">
                <a:latin typeface="黑体" pitchFamily="49" charset="-122"/>
                <a:ea typeface="黑体" pitchFamily="49" charset="-122"/>
              </a:rPr>
              <a:t>。研究方向为神经环</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路发育与疾病，探究神经轴突生长导向的分子细胞机制，同时研究重大神经</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精神疾病如自闭症的致病机制和防治策略，已发表研究论文</a:t>
            </a:r>
            <a:r>
              <a:rPr lang="en-US" sz="2400" dirty="0" smtClean="0">
                <a:latin typeface="黑体" pitchFamily="49" charset="-122"/>
                <a:ea typeface="黑体" pitchFamily="49" charset="-122"/>
              </a:rPr>
              <a:t>10</a:t>
            </a:r>
            <a:r>
              <a:rPr lang="zh-CN" altLang="en-US" sz="2400" dirty="0" smtClean="0">
                <a:latin typeface="黑体" pitchFamily="49" charset="-122"/>
                <a:ea typeface="黑体" pitchFamily="49" charset="-122"/>
              </a:rPr>
              <a:t>余篇。</a:t>
            </a:r>
          </a:p>
          <a:p>
            <a:endParaRPr lang="zh-CN" altLang="en-US" dirty="0"/>
          </a:p>
        </p:txBody>
      </p:sp>
      <p:pic>
        <p:nvPicPr>
          <p:cNvPr id="4" name="图片 3" descr="徐洪.jpg"/>
          <p:cNvPicPr>
            <a:picLocks noChangeAspect="1"/>
          </p:cNvPicPr>
          <p:nvPr/>
        </p:nvPicPr>
        <p:blipFill>
          <a:blip r:embed="rId2" cstate="print"/>
          <a:stretch>
            <a:fillRect/>
          </a:stretch>
        </p:blipFill>
        <p:spPr>
          <a:xfrm>
            <a:off x="4702630" y="676894"/>
            <a:ext cx="2030679" cy="22681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8151" y="365125"/>
            <a:ext cx="10379034" cy="1325563"/>
          </a:xfrm>
        </p:spPr>
        <p:txBody>
          <a:bodyPr/>
          <a:lstStyle/>
          <a:p>
            <a:r>
              <a:rPr lang="zh-CN" altLang="en-US" dirty="0" smtClean="0">
                <a:latin typeface="黑体" pitchFamily="49" charset="-122"/>
                <a:ea typeface="黑体" pitchFamily="49" charset="-122"/>
              </a:rPr>
              <a:t>遗传学  </a:t>
            </a:r>
            <a:r>
              <a:rPr lang="en-US" altLang="zh-CN" dirty="0" smtClean="0">
                <a:latin typeface="黑体" pitchFamily="49" charset="-122"/>
                <a:ea typeface="黑体" pitchFamily="49" charset="-122"/>
              </a:rPr>
              <a:t>071007</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“遗传学”属生物学一级学科下的二级学科硕士点，于</a:t>
            </a:r>
            <a:r>
              <a:rPr lang="en-US" dirty="0" smtClean="0">
                <a:latin typeface="黑体" pitchFamily="49" charset="-122"/>
                <a:ea typeface="黑体" pitchFamily="49" charset="-122"/>
              </a:rPr>
              <a:t>2003</a:t>
            </a:r>
            <a:r>
              <a:rPr lang="zh-CN" altLang="en-US" dirty="0" smtClean="0">
                <a:latin typeface="黑体" pitchFamily="49" charset="-122"/>
                <a:ea typeface="黑体" pitchFamily="49" charset="-122"/>
              </a:rPr>
              <a:t>年申请硕士学位授权并获得批准，</a:t>
            </a:r>
            <a:r>
              <a:rPr lang="en-US" dirty="0" smtClean="0">
                <a:latin typeface="黑体" pitchFamily="49" charset="-122"/>
                <a:ea typeface="黑体" pitchFamily="49" charset="-122"/>
              </a:rPr>
              <a:t>2004</a:t>
            </a:r>
            <a:r>
              <a:rPr lang="zh-CN" altLang="en-US" dirty="0" smtClean="0">
                <a:latin typeface="黑体" pitchFamily="49" charset="-122"/>
                <a:ea typeface="黑体" pitchFamily="49" charset="-122"/>
              </a:rPr>
              <a:t>年首次招生，每年招生人数为</a:t>
            </a:r>
            <a:r>
              <a:rPr lang="en-US" dirty="0" smtClean="0">
                <a:latin typeface="黑体" pitchFamily="49" charset="-122"/>
                <a:ea typeface="黑体" pitchFamily="49" charset="-122"/>
              </a:rPr>
              <a:t>7-11</a:t>
            </a:r>
            <a:r>
              <a:rPr lang="zh-CN" altLang="en-US" dirty="0" smtClean="0">
                <a:latin typeface="黑体" pitchFamily="49" charset="-122"/>
                <a:ea typeface="黑体" pitchFamily="49" charset="-122"/>
              </a:rPr>
              <a:t>人。“遗传学”学位点师资力量雄，包括专职教授</a:t>
            </a:r>
            <a:r>
              <a:rPr lang="en-US" dirty="0" smtClean="0">
                <a:latin typeface="黑体" pitchFamily="49" charset="-122"/>
                <a:ea typeface="黑体" pitchFamily="49" charset="-122"/>
              </a:rPr>
              <a:t>5</a:t>
            </a:r>
            <a:r>
              <a:rPr lang="zh-CN" altLang="en-US" dirty="0" smtClean="0">
                <a:latin typeface="黑体" pitchFamily="49" charset="-122"/>
                <a:ea typeface="黑体" pitchFamily="49" charset="-122"/>
              </a:rPr>
              <a:t>名、副教授</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名。</a:t>
            </a:r>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384467"/>
            <a:ext cx="10515600" cy="2493818"/>
          </a:xfrm>
        </p:spPr>
        <p:txBody>
          <a:bodyPr>
            <a:normAutofit/>
          </a:bodyPr>
          <a:lstStyle/>
          <a:p>
            <a:pPr>
              <a:buNone/>
            </a:pPr>
            <a:r>
              <a:rPr lang="zh-CN" altLang="en-US" sz="2400" dirty="0" smtClean="0">
                <a:latin typeface="黑体" pitchFamily="49" charset="-122"/>
                <a:ea typeface="黑体" pitchFamily="49" charset="-122"/>
              </a:rPr>
              <a:t>黄涛生</a:t>
            </a:r>
            <a:r>
              <a:rPr lang="en-US"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博士</a:t>
            </a:r>
            <a:r>
              <a:rPr lang="en-US" sz="2400" dirty="0" smtClean="0">
                <a:latin typeface="黑体" pitchFamily="49" charset="-122"/>
                <a:ea typeface="黑体" pitchFamily="49" charset="-122"/>
              </a:rPr>
              <a:t>(MD, Ph.D.)</a:t>
            </a:r>
            <a:r>
              <a:rPr lang="zh-CN" altLang="en-US" sz="2400" dirty="0" smtClean="0">
                <a:latin typeface="黑体" pitchFamily="49" charset="-122"/>
                <a:ea typeface="黑体" pitchFamily="49" charset="-122"/>
              </a:rPr>
              <a:t>，南昌大学生命科学学院人类衰老研究所特聘教授、</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博士生导师</a:t>
            </a:r>
            <a:r>
              <a:rPr lang="en-US"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杰出高层引进人才</a:t>
            </a:r>
            <a:r>
              <a:rPr lang="en-US"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国家千人，发表论文</a:t>
            </a:r>
            <a:r>
              <a:rPr lang="en-US" sz="2400" dirty="0" smtClean="0">
                <a:latin typeface="黑体" pitchFamily="49" charset="-122"/>
                <a:ea typeface="黑体" pitchFamily="49" charset="-122"/>
              </a:rPr>
              <a:t>90</a:t>
            </a:r>
            <a:r>
              <a:rPr lang="zh-CN" altLang="en-US" sz="2400" dirty="0" smtClean="0">
                <a:latin typeface="黑体" pitchFamily="49" charset="-122"/>
                <a:ea typeface="黑体" pitchFamily="49" charset="-122"/>
              </a:rPr>
              <a:t>余篇，其中收录包</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括</a:t>
            </a:r>
            <a:r>
              <a:rPr lang="en-US" sz="2400" dirty="0" smtClean="0">
                <a:latin typeface="黑体" pitchFamily="49" charset="-122"/>
                <a:ea typeface="黑体" pitchFamily="49" charset="-122"/>
              </a:rPr>
              <a:t>Nature, Nature Genetics, Cell Stem Cell,  PNAS </a:t>
            </a:r>
            <a:r>
              <a:rPr lang="zh-CN" altLang="en-US" sz="2400" dirty="0" smtClean="0">
                <a:latin typeface="黑体" pitchFamily="49" charset="-122"/>
                <a:ea typeface="黑体" pitchFamily="49" charset="-122"/>
              </a:rPr>
              <a:t>等在内的</a:t>
            </a:r>
            <a:r>
              <a:rPr lang="en-US" sz="2400" dirty="0" smtClean="0">
                <a:latin typeface="黑体" pitchFamily="49" charset="-122"/>
                <a:ea typeface="黑体" pitchFamily="49" charset="-122"/>
              </a:rPr>
              <a:t>SCI</a:t>
            </a:r>
            <a:r>
              <a:rPr lang="zh-CN" altLang="en-US" sz="2400" dirty="0" smtClean="0">
                <a:latin typeface="黑体" pitchFamily="49" charset="-122"/>
                <a:ea typeface="黑体" pitchFamily="49" charset="-122"/>
              </a:rPr>
              <a:t>论文</a:t>
            </a:r>
            <a:r>
              <a:rPr lang="en-US" sz="2400" dirty="0" smtClean="0">
                <a:latin typeface="黑体" pitchFamily="49" charset="-122"/>
                <a:ea typeface="黑体" pitchFamily="49" charset="-122"/>
              </a:rPr>
              <a:t>75</a:t>
            </a:r>
          </a:p>
          <a:p>
            <a:pPr>
              <a:buNone/>
            </a:pPr>
            <a:r>
              <a:rPr lang="zh-CN" altLang="en-US" sz="2400" dirty="0" smtClean="0">
                <a:latin typeface="黑体" pitchFamily="49" charset="-122"/>
                <a:ea typeface="黑体" pitchFamily="49" charset="-122"/>
              </a:rPr>
              <a:t>篇并担任多个国内外专业杂志的同行评阅人。主持国内外研究项目</a:t>
            </a:r>
            <a:r>
              <a:rPr lang="en-US" sz="2400" dirty="0" smtClean="0">
                <a:latin typeface="黑体" pitchFamily="49" charset="-122"/>
                <a:ea typeface="黑体" pitchFamily="49" charset="-122"/>
              </a:rPr>
              <a:t>20</a:t>
            </a:r>
            <a:r>
              <a:rPr lang="zh-CN" altLang="en-US" sz="2400" dirty="0" smtClean="0">
                <a:latin typeface="黑体" pitchFamily="49" charset="-122"/>
                <a:ea typeface="黑体" pitchFamily="49" charset="-122"/>
              </a:rPr>
              <a:t>余项，</a:t>
            </a:r>
            <a:endParaRPr lang="en-US" altLang="zh-CN" sz="2400" dirty="0" smtClean="0">
              <a:latin typeface="黑体" pitchFamily="49" charset="-122"/>
              <a:ea typeface="黑体" pitchFamily="49" charset="-122"/>
            </a:endParaRPr>
          </a:p>
          <a:p>
            <a:pPr>
              <a:buNone/>
            </a:pPr>
            <a:r>
              <a:rPr lang="zh-CN" altLang="en-US" sz="2400" dirty="0" smtClean="0">
                <a:latin typeface="黑体" pitchFamily="49" charset="-122"/>
                <a:ea typeface="黑体" pitchFamily="49" charset="-122"/>
              </a:rPr>
              <a:t>主要的研究方向是线粒体和衰老的关系。</a:t>
            </a:r>
            <a:endParaRPr lang="zh-CN" altLang="en-US" sz="2400" dirty="0">
              <a:latin typeface="黑体" pitchFamily="49" charset="-122"/>
              <a:ea typeface="黑体" pitchFamily="49" charset="-122"/>
            </a:endParaRPr>
          </a:p>
        </p:txBody>
      </p:sp>
      <p:pic>
        <p:nvPicPr>
          <p:cNvPr id="4" name="Picture 1"/>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22958" b="7800"/>
          <a:stretch/>
        </p:blipFill>
        <p:spPr bwMode="auto">
          <a:xfrm>
            <a:off x="4238022" y="142998"/>
            <a:ext cx="2554663" cy="3158342"/>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6"/>
          <p:cNvSpPr>
            <a:spLocks noChangeArrowheads="1"/>
          </p:cNvSpPr>
          <p:nvPr/>
        </p:nvSpPr>
        <p:spPr bwMode="auto">
          <a:xfrm>
            <a:off x="593767" y="3466233"/>
            <a:ext cx="10569039" cy="1200329"/>
          </a:xfrm>
          <a:prstGeom prst="rect">
            <a:avLst/>
          </a:prstGeom>
          <a:noFill/>
          <a:ln w="9525">
            <a:noFill/>
            <a:miter lim="800000"/>
            <a:headEnd/>
            <a:tailEnd/>
          </a:ln>
        </p:spPr>
        <p:txBody>
          <a:bodyPr wrap="square">
            <a:spAutoFit/>
          </a:bodyPr>
          <a:lstStyle/>
          <a:p>
            <a:pPr algn="just"/>
            <a:r>
              <a:rPr lang="zh-CN" altLang="en-US" sz="2400" dirty="0">
                <a:solidFill>
                  <a:srgbClr val="000000"/>
                </a:solidFill>
                <a:latin typeface="黑体" pitchFamily="49" charset="-122"/>
                <a:ea typeface="黑体" pitchFamily="49" charset="-122"/>
                <a:cs typeface="等线"/>
              </a:rPr>
              <a:t>李绍波，博士，教授，博士生导师。现任南昌大学生命科学学生物技术系主任，江西省中青年骨干教师。主要研究方向：植物发育遗传学。主持国家级项目</a:t>
            </a:r>
            <a:r>
              <a:rPr lang="en-US" altLang="zh-CN" sz="2400" dirty="0">
                <a:solidFill>
                  <a:srgbClr val="000000"/>
                </a:solidFill>
                <a:latin typeface="黑体" pitchFamily="49" charset="-122"/>
                <a:ea typeface="黑体" pitchFamily="49" charset="-122"/>
                <a:cs typeface="等线"/>
              </a:rPr>
              <a:t>3</a:t>
            </a:r>
            <a:r>
              <a:rPr lang="zh-CN" altLang="en-US" sz="2400" dirty="0">
                <a:solidFill>
                  <a:srgbClr val="000000"/>
                </a:solidFill>
                <a:latin typeface="黑体" pitchFamily="49" charset="-122"/>
                <a:ea typeface="黑体" pitchFamily="49" charset="-122"/>
                <a:cs typeface="等线"/>
              </a:rPr>
              <a:t>项，省部级项目</a:t>
            </a:r>
            <a:r>
              <a:rPr lang="en-US" altLang="zh-CN" sz="2400" dirty="0">
                <a:solidFill>
                  <a:srgbClr val="000000"/>
                </a:solidFill>
                <a:latin typeface="黑体" pitchFamily="49" charset="-122"/>
                <a:ea typeface="黑体" pitchFamily="49" charset="-122"/>
                <a:cs typeface="等线"/>
              </a:rPr>
              <a:t>3</a:t>
            </a:r>
            <a:r>
              <a:rPr lang="zh-CN" altLang="en-US" sz="2400" dirty="0">
                <a:solidFill>
                  <a:srgbClr val="000000"/>
                </a:solidFill>
                <a:latin typeface="黑体" pitchFamily="49" charset="-122"/>
                <a:ea typeface="黑体" pitchFamily="49" charset="-122"/>
                <a:cs typeface="等线"/>
              </a:rPr>
              <a:t>项。发表科研学术论文</a:t>
            </a:r>
            <a:r>
              <a:rPr lang="en-US" altLang="zh-CN" sz="2400" dirty="0">
                <a:solidFill>
                  <a:srgbClr val="000000"/>
                </a:solidFill>
                <a:latin typeface="黑体" pitchFamily="49" charset="-122"/>
                <a:ea typeface="黑体" pitchFamily="49" charset="-122"/>
                <a:cs typeface="等线"/>
              </a:rPr>
              <a:t>20</a:t>
            </a:r>
            <a:r>
              <a:rPr lang="zh-CN" altLang="en-US" sz="2400" dirty="0">
                <a:solidFill>
                  <a:srgbClr val="000000"/>
                </a:solidFill>
                <a:latin typeface="黑体" pitchFamily="49" charset="-122"/>
                <a:ea typeface="黑体" pitchFamily="49" charset="-122"/>
                <a:cs typeface="等线"/>
              </a:rPr>
              <a:t>余篇，其中</a:t>
            </a:r>
            <a:r>
              <a:rPr lang="en-US" altLang="zh-CN" sz="2400" dirty="0">
                <a:solidFill>
                  <a:srgbClr val="000000"/>
                </a:solidFill>
                <a:latin typeface="黑体" pitchFamily="49" charset="-122"/>
                <a:ea typeface="黑体" pitchFamily="49" charset="-122"/>
                <a:cs typeface="等线"/>
              </a:rPr>
              <a:t>SCI</a:t>
            </a:r>
            <a:r>
              <a:rPr lang="zh-CN" altLang="en-US" sz="2400" dirty="0">
                <a:solidFill>
                  <a:srgbClr val="000000"/>
                </a:solidFill>
                <a:latin typeface="黑体" pitchFamily="49" charset="-122"/>
                <a:ea typeface="黑体" pitchFamily="49" charset="-122"/>
                <a:cs typeface="等线"/>
              </a:rPr>
              <a:t>收录论文</a:t>
            </a:r>
            <a:r>
              <a:rPr lang="en-US" altLang="zh-CN" sz="2400" dirty="0">
                <a:solidFill>
                  <a:srgbClr val="000000"/>
                </a:solidFill>
                <a:latin typeface="黑体" pitchFamily="49" charset="-122"/>
                <a:ea typeface="黑体" pitchFamily="49" charset="-122"/>
                <a:cs typeface="等线"/>
              </a:rPr>
              <a:t>7</a:t>
            </a:r>
            <a:r>
              <a:rPr lang="zh-CN" altLang="en-US" sz="2400" dirty="0">
                <a:solidFill>
                  <a:srgbClr val="000000"/>
                </a:solidFill>
                <a:latin typeface="黑体" pitchFamily="49" charset="-122"/>
                <a:ea typeface="黑体" pitchFamily="49" charset="-122"/>
                <a:cs typeface="等线"/>
              </a:rPr>
              <a:t>篇。</a:t>
            </a:r>
            <a:endParaRPr lang="en-US" altLang="zh-CN" sz="2400" dirty="0">
              <a:solidFill>
                <a:srgbClr val="000000"/>
              </a:solidFill>
              <a:latin typeface="黑体" pitchFamily="49" charset="-122"/>
              <a:ea typeface="黑体" pitchFamily="49" charset="-122"/>
              <a:cs typeface="等线"/>
            </a:endParaRPr>
          </a:p>
        </p:txBody>
      </p:sp>
      <p:pic>
        <p:nvPicPr>
          <p:cNvPr id="2051" name="Picture 2"/>
          <p:cNvPicPr>
            <a:picLocks noChangeAspect="1" noChangeArrowheads="1"/>
          </p:cNvPicPr>
          <p:nvPr/>
        </p:nvPicPr>
        <p:blipFill>
          <a:blip r:embed="rId2"/>
          <a:srcRect/>
          <a:stretch>
            <a:fillRect/>
          </a:stretch>
        </p:blipFill>
        <p:spPr bwMode="auto">
          <a:xfrm>
            <a:off x="3713884" y="261814"/>
            <a:ext cx="4159456" cy="3008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21" name="图片 6"/>
          <p:cNvPicPr>
            <a:picLocks noChangeAspect="1" noChangeArrowheads="1"/>
          </p:cNvPicPr>
          <p:nvPr/>
        </p:nvPicPr>
        <p:blipFill>
          <a:blip r:embed="rId2" cstate="print"/>
          <a:srcRect/>
          <a:stretch>
            <a:fillRect/>
          </a:stretch>
        </p:blipFill>
        <p:spPr bwMode="auto">
          <a:xfrm>
            <a:off x="4912450" y="560251"/>
            <a:ext cx="1773357" cy="2316431"/>
          </a:xfrm>
          <a:prstGeom prst="rect">
            <a:avLst/>
          </a:prstGeom>
          <a:noFill/>
          <a:ln w="9525">
            <a:noFill/>
            <a:miter lim="800000"/>
            <a:headEnd/>
            <a:tailEnd/>
          </a:ln>
        </p:spPr>
      </p:pic>
      <p:sp>
        <p:nvSpPr>
          <p:cNvPr id="5" name="文本框 4"/>
          <p:cNvSpPr txBox="1"/>
          <p:nvPr/>
        </p:nvSpPr>
        <p:spPr>
          <a:xfrm>
            <a:off x="605641" y="3004457"/>
            <a:ext cx="10683497" cy="2954655"/>
          </a:xfrm>
          <a:prstGeom prst="rect">
            <a:avLst/>
          </a:prstGeom>
          <a:noFill/>
        </p:spPr>
        <p:txBody>
          <a:bodyPr wrap="square" rtlCol="0">
            <a:spAutoFit/>
          </a:bodyPr>
          <a:lstStyle/>
          <a:p>
            <a:r>
              <a:rPr lang="zh-CN" altLang="zh-CN" sz="2400" dirty="0">
                <a:latin typeface="黑体" pitchFamily="49" charset="-122"/>
                <a:ea typeface="黑体" pitchFamily="49" charset="-122"/>
                <a:sym typeface="+mn-ea"/>
              </a:rPr>
              <a:t>罗玉萍，博士，教授，</a:t>
            </a:r>
            <a:r>
              <a:rPr lang="zh-CN" altLang="en-US" sz="2400" dirty="0">
                <a:latin typeface="黑体" pitchFamily="49" charset="-122"/>
                <a:ea typeface="黑体" pitchFamily="49" charset="-122"/>
                <a:sym typeface="+mn-ea"/>
              </a:rPr>
              <a:t>博士</a:t>
            </a:r>
            <a:r>
              <a:rPr lang="zh-CN" altLang="zh-CN" sz="2400" dirty="0">
                <a:latin typeface="黑体" pitchFamily="49" charset="-122"/>
                <a:ea typeface="黑体" pitchFamily="49" charset="-122"/>
                <a:sym typeface="+mn-ea"/>
              </a:rPr>
              <a:t>生导师</a:t>
            </a:r>
            <a:r>
              <a:rPr lang="zh-CN" altLang="zh-CN" sz="2400" dirty="0" smtClean="0">
                <a:latin typeface="黑体" pitchFamily="49" charset="-122"/>
                <a:ea typeface="黑体" pitchFamily="49" charset="-122"/>
                <a:sym typeface="+mn-ea"/>
              </a:rPr>
              <a:t>。</a:t>
            </a:r>
            <a:r>
              <a:rPr lang="en-US" altLang="zh-CN" sz="2400" dirty="0" smtClean="0">
                <a:latin typeface="黑体" pitchFamily="49" charset="-122"/>
                <a:ea typeface="黑体" pitchFamily="49" charset="-122"/>
                <a:sym typeface="+mn-ea"/>
              </a:rPr>
              <a:t>1982</a:t>
            </a:r>
            <a:r>
              <a:rPr lang="zh-CN" altLang="en-US" sz="2400" dirty="0">
                <a:latin typeface="黑体" pitchFamily="49" charset="-122"/>
                <a:ea typeface="黑体" pitchFamily="49" charset="-122"/>
                <a:sym typeface="+mn-ea"/>
              </a:rPr>
              <a:t>年本科毕业于厦门大学，</a:t>
            </a:r>
            <a:r>
              <a:rPr lang="en-US" altLang="zh-CN" sz="2400" dirty="0">
                <a:latin typeface="黑体" pitchFamily="49" charset="-122"/>
                <a:ea typeface="黑体" pitchFamily="49" charset="-122"/>
                <a:sym typeface="+mn-ea"/>
              </a:rPr>
              <a:t>1986</a:t>
            </a:r>
            <a:r>
              <a:rPr lang="zh-CN" altLang="en-US" sz="2400" dirty="0">
                <a:latin typeface="黑体" pitchFamily="49" charset="-122"/>
                <a:ea typeface="黑体" pitchFamily="49" charset="-122"/>
                <a:sym typeface="+mn-ea"/>
              </a:rPr>
              <a:t>年硕士毕业于杭州大学</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现浙江大学</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a:t>
            </a:r>
            <a:r>
              <a:rPr lang="en-US" altLang="zh-CN" sz="2400" dirty="0">
                <a:latin typeface="黑体" pitchFamily="49" charset="-122"/>
                <a:ea typeface="黑体" pitchFamily="49" charset="-122"/>
                <a:sym typeface="+mn-ea"/>
              </a:rPr>
              <a:t>2004</a:t>
            </a:r>
            <a:r>
              <a:rPr lang="zh-CN" altLang="en-US" sz="2400" dirty="0">
                <a:latin typeface="黑体" pitchFamily="49" charset="-122"/>
                <a:ea typeface="黑体" pitchFamily="49" charset="-122"/>
                <a:sym typeface="+mn-ea"/>
              </a:rPr>
              <a:t>年博士毕业于中山大学。分别在法国国家农业研究中心分子遗传研究所、加拿大阿尔伯塔大学医学院、美国新墨西哥大学医学院访学和从事博士后研究。已主持省级以上科研课题</a:t>
            </a:r>
            <a:r>
              <a:rPr lang="en-US" altLang="zh-CN" sz="2400" dirty="0">
                <a:latin typeface="黑体" pitchFamily="49" charset="-122"/>
                <a:ea typeface="黑体" pitchFamily="49" charset="-122"/>
                <a:sym typeface="+mn-ea"/>
              </a:rPr>
              <a:t>14</a:t>
            </a:r>
            <a:r>
              <a:rPr lang="zh-CN" altLang="en-US" sz="2400" dirty="0">
                <a:latin typeface="黑体" pitchFamily="49" charset="-122"/>
                <a:ea typeface="黑体" pitchFamily="49" charset="-122"/>
                <a:sym typeface="+mn-ea"/>
              </a:rPr>
              <a:t>项，其中国家自然科学基金项目</a:t>
            </a:r>
            <a:r>
              <a:rPr lang="en-US" altLang="zh-CN" sz="2400" dirty="0">
                <a:latin typeface="黑体" pitchFamily="49" charset="-122"/>
                <a:ea typeface="黑体" pitchFamily="49" charset="-122"/>
                <a:sym typeface="+mn-ea"/>
              </a:rPr>
              <a:t>5</a:t>
            </a:r>
            <a:r>
              <a:rPr lang="zh-CN" altLang="en-US" sz="2400" dirty="0">
                <a:latin typeface="黑体" pitchFamily="49" charset="-122"/>
                <a:ea typeface="黑体" pitchFamily="49" charset="-122"/>
                <a:sym typeface="+mn-ea"/>
              </a:rPr>
              <a:t>项，</a:t>
            </a:r>
            <a:r>
              <a:rPr lang="en-US" altLang="zh-CN" sz="2400" dirty="0">
                <a:latin typeface="黑体" pitchFamily="49" charset="-122"/>
                <a:ea typeface="黑体" pitchFamily="49" charset="-122"/>
                <a:sym typeface="+mn-ea"/>
              </a:rPr>
              <a:t>973</a:t>
            </a:r>
            <a:r>
              <a:rPr lang="zh-CN" altLang="en-US" sz="2400" dirty="0">
                <a:latin typeface="黑体" pitchFamily="49" charset="-122"/>
                <a:ea typeface="黑体" pitchFamily="49" charset="-122"/>
                <a:sym typeface="+mn-ea"/>
              </a:rPr>
              <a:t>计划</a:t>
            </a:r>
            <a:r>
              <a:rPr lang="en-US" altLang="zh-CN" sz="2400" dirty="0">
                <a:latin typeface="黑体" pitchFamily="49" charset="-122"/>
                <a:ea typeface="黑体" pitchFamily="49" charset="-122"/>
                <a:sym typeface="+mn-ea"/>
              </a:rPr>
              <a:t>2</a:t>
            </a:r>
            <a:r>
              <a:rPr lang="zh-CN" altLang="en-US" sz="2400" dirty="0">
                <a:latin typeface="黑体" pitchFamily="49" charset="-122"/>
                <a:ea typeface="黑体" pitchFamily="49" charset="-122"/>
                <a:sym typeface="+mn-ea"/>
              </a:rPr>
              <a:t>项。</a:t>
            </a:r>
            <a:r>
              <a:rPr lang="en-US" altLang="en-US" sz="2400" dirty="0" err="1">
                <a:latin typeface="黑体" pitchFamily="49" charset="-122"/>
                <a:ea typeface="黑体" pitchFamily="49" charset="-122"/>
                <a:sym typeface="+mn-ea"/>
              </a:rPr>
              <a:t>在</a:t>
            </a:r>
            <a:r>
              <a:rPr lang="en-US" altLang="zh-CN" sz="2400" dirty="0" err="1">
                <a:latin typeface="黑体" pitchFamily="49" charset="-122"/>
                <a:ea typeface="黑体" pitchFamily="49" charset="-122"/>
                <a:sym typeface="+mn-ea"/>
              </a:rPr>
              <a:t>Cell</a:t>
            </a:r>
            <a:r>
              <a:rPr lang="zh-CN" altLang="en-US" sz="2400" dirty="0">
                <a:latin typeface="黑体" pitchFamily="49" charset="-122"/>
                <a:ea typeface="黑体" pitchFamily="49" charset="-122"/>
                <a:sym typeface="+mn-ea"/>
              </a:rPr>
              <a:t>，</a:t>
            </a:r>
            <a:r>
              <a:rPr lang="en-US" altLang="zh-CN" sz="2400" dirty="0">
                <a:latin typeface="黑体" pitchFamily="49" charset="-122"/>
                <a:ea typeface="黑体" pitchFamily="49" charset="-122"/>
                <a:sym typeface="+mn-ea"/>
              </a:rPr>
              <a:t>Cell</a:t>
            </a:r>
            <a:r>
              <a:rPr lang="en-US" altLang="en-US" sz="2400" dirty="0">
                <a:latin typeface="黑体" pitchFamily="49" charset="-122"/>
                <a:ea typeface="黑体" pitchFamily="49" charset="-122"/>
                <a:sym typeface="+mn-ea"/>
              </a:rPr>
              <a:t> Stem </a:t>
            </a:r>
            <a:r>
              <a:rPr lang="en-US" altLang="zh-CN" sz="2400" dirty="0">
                <a:latin typeface="黑体" pitchFamily="49" charset="-122"/>
                <a:ea typeface="黑体" pitchFamily="49" charset="-122"/>
                <a:sym typeface="+mn-ea"/>
              </a:rPr>
              <a:t>Cell</a:t>
            </a:r>
            <a:r>
              <a:rPr lang="zh-CN" altLang="en-US" sz="2400" dirty="0">
                <a:latin typeface="黑体" pitchFamily="49" charset="-122"/>
                <a:ea typeface="黑体" pitchFamily="49" charset="-122"/>
                <a:sym typeface="+mn-ea"/>
              </a:rPr>
              <a:t>，</a:t>
            </a:r>
            <a:r>
              <a:rPr lang="en-US" altLang="zh-CN" sz="2400" dirty="0">
                <a:latin typeface="黑体" pitchFamily="49" charset="-122"/>
                <a:ea typeface="黑体" pitchFamily="49" charset="-122"/>
                <a:sym typeface="+mn-ea"/>
              </a:rPr>
              <a:t>Nucleic</a:t>
            </a:r>
            <a:r>
              <a:rPr lang="en-US" altLang="en-US" sz="2400" dirty="0">
                <a:latin typeface="黑体" pitchFamily="49" charset="-122"/>
                <a:ea typeface="黑体" pitchFamily="49" charset="-122"/>
                <a:sym typeface="+mn-ea"/>
              </a:rPr>
              <a:t> Acids Research</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RNA</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PLOS genetics</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J Cell </a:t>
            </a:r>
            <a:r>
              <a:rPr lang="en-US" altLang="en-US" sz="2400" dirty="0" err="1">
                <a:latin typeface="黑体" pitchFamily="49" charset="-122"/>
                <a:ea typeface="黑体" pitchFamily="49" charset="-122"/>
                <a:sym typeface="+mn-ea"/>
              </a:rPr>
              <a:t>Biol</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BMC Genomics</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Stem cell</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Hum Mol Genet</a:t>
            </a:r>
            <a:r>
              <a:rPr lang="zh-CN" altLang="en-US" sz="2400" dirty="0">
                <a:latin typeface="黑体" pitchFamily="49" charset="-122"/>
                <a:ea typeface="黑体" pitchFamily="49" charset="-122"/>
                <a:sym typeface="+mn-ea"/>
              </a:rPr>
              <a:t>，</a:t>
            </a:r>
            <a:r>
              <a:rPr lang="en-US" altLang="en-US" sz="2400" dirty="0">
                <a:latin typeface="黑体" pitchFamily="49" charset="-122"/>
                <a:ea typeface="黑体" pitchFamily="49" charset="-122"/>
                <a:sym typeface="+mn-ea"/>
              </a:rPr>
              <a:t>J </a:t>
            </a:r>
            <a:r>
              <a:rPr lang="en-US" altLang="en-US" sz="2400" dirty="0" err="1">
                <a:latin typeface="黑体" pitchFamily="49" charset="-122"/>
                <a:ea typeface="黑体" pitchFamily="49" charset="-122"/>
                <a:sym typeface="+mn-ea"/>
              </a:rPr>
              <a:t>Biol</a:t>
            </a:r>
            <a:r>
              <a:rPr lang="en-US" altLang="en-US" sz="2400" dirty="0">
                <a:latin typeface="黑体" pitchFamily="49" charset="-122"/>
                <a:ea typeface="黑体" pitchFamily="49" charset="-122"/>
                <a:sym typeface="+mn-ea"/>
              </a:rPr>
              <a:t> </a:t>
            </a:r>
            <a:r>
              <a:rPr lang="en-US" altLang="en-US" sz="2400" dirty="0" err="1">
                <a:latin typeface="黑体" pitchFamily="49" charset="-122"/>
                <a:ea typeface="黑体" pitchFamily="49" charset="-122"/>
                <a:sym typeface="+mn-ea"/>
              </a:rPr>
              <a:t>Chem</a:t>
            </a:r>
            <a:r>
              <a:rPr lang="zh-CN" altLang="en-US" sz="2400" dirty="0">
                <a:latin typeface="黑体" pitchFamily="49" charset="-122"/>
                <a:ea typeface="黑体" pitchFamily="49" charset="-122"/>
                <a:sym typeface="+mn-ea"/>
              </a:rPr>
              <a:t>，</a:t>
            </a:r>
            <a:r>
              <a:rPr lang="en-US" altLang="zh-CN" sz="2400" dirty="0" err="1">
                <a:latin typeface="黑体" pitchFamily="49" charset="-122"/>
                <a:ea typeface="黑体" pitchFamily="49" charset="-122"/>
                <a:sym typeface="+mn-ea"/>
              </a:rPr>
              <a:t>科学</a:t>
            </a:r>
            <a:r>
              <a:rPr lang="zh-CN" altLang="en-US" sz="2400" dirty="0">
                <a:latin typeface="黑体" pitchFamily="49" charset="-122"/>
                <a:ea typeface="黑体" pitchFamily="49" charset="-122"/>
                <a:sym typeface="+mn-ea"/>
              </a:rPr>
              <a:t>通报等国内外</a:t>
            </a:r>
            <a:r>
              <a:rPr lang="en-US" altLang="zh-CN" sz="2400" dirty="0" err="1">
                <a:latin typeface="黑体" pitchFamily="49" charset="-122"/>
                <a:ea typeface="黑体" pitchFamily="49" charset="-122"/>
                <a:sym typeface="+mn-ea"/>
              </a:rPr>
              <a:t>杂志发表</a:t>
            </a:r>
            <a:r>
              <a:rPr lang="zh-CN" altLang="en-US" sz="2400" dirty="0">
                <a:latin typeface="黑体" pitchFamily="49" charset="-122"/>
                <a:ea typeface="黑体" pitchFamily="49" charset="-122"/>
                <a:sym typeface="+mn-ea"/>
              </a:rPr>
              <a:t>学术论文</a:t>
            </a:r>
            <a:r>
              <a:rPr lang="en-US" altLang="zh-CN" sz="2400" dirty="0">
                <a:latin typeface="黑体" pitchFamily="49" charset="-122"/>
                <a:ea typeface="黑体" pitchFamily="49" charset="-122"/>
                <a:sym typeface="+mn-ea"/>
              </a:rPr>
              <a:t>90</a:t>
            </a:r>
            <a:r>
              <a:rPr lang="zh-CN" altLang="en-US" sz="2400" dirty="0">
                <a:latin typeface="黑体" pitchFamily="49" charset="-122"/>
                <a:ea typeface="黑体" pitchFamily="49" charset="-122"/>
                <a:sym typeface="+mn-ea"/>
              </a:rPr>
              <a:t>余篇。</a:t>
            </a:r>
            <a:endParaRPr lang="zh-CN" altLang="en-US" sz="2400" dirty="0">
              <a:latin typeface="黑体" pitchFamily="49" charset="-122"/>
              <a:ea typeface="黑体" pitchFamily="49" charset="-122"/>
            </a:endParaRP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A8D4467-B277-44F6-BB18-09B90330085F}"/>
              </a:ext>
            </a:extLst>
          </p:cNvPr>
          <p:cNvSpPr/>
          <p:nvPr/>
        </p:nvSpPr>
        <p:spPr>
          <a:xfrm>
            <a:off x="688769" y="3518357"/>
            <a:ext cx="10509662" cy="1200329"/>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王东，</a:t>
            </a:r>
            <a:r>
              <a:rPr lang="zh-CN" altLang="en-US" sz="2400" dirty="0">
                <a:solidFill>
                  <a:prstClr val="black"/>
                </a:solidFill>
                <a:latin typeface="黑体" pitchFamily="49" charset="-122"/>
                <a:ea typeface="黑体" pitchFamily="49" charset="-122"/>
              </a:rPr>
              <a:t>博士</a:t>
            </a:r>
            <a:r>
              <a:rPr lang="zh-CN" altLang="en-US" sz="2400" dirty="0" smtClean="0">
                <a:solidFill>
                  <a:prstClr val="black"/>
                </a:solidFill>
                <a:latin typeface="黑体" pitchFamily="49" charset="-122"/>
                <a:ea typeface="黑体" pitchFamily="49" charset="-122"/>
              </a:rPr>
              <a:t>，校聘教授</a:t>
            </a:r>
            <a:r>
              <a:rPr lang="zh-CN" altLang="en-US" sz="2400" dirty="0">
                <a:solidFill>
                  <a:prstClr val="black"/>
                </a:solidFill>
                <a:latin typeface="黑体" pitchFamily="49" charset="-122"/>
                <a:ea typeface="黑体" pitchFamily="49" charset="-122"/>
              </a:rPr>
              <a:t>，博士生导师</a:t>
            </a:r>
            <a:r>
              <a:rPr lang="zh-CN" altLang="en-US" sz="2400" dirty="0" smtClean="0">
                <a:solidFill>
                  <a:prstClr val="black"/>
                </a:solidFill>
                <a:latin typeface="黑体" pitchFamily="49" charset="-122"/>
                <a:ea typeface="黑体" pitchFamily="49" charset="-122"/>
              </a:rPr>
              <a:t>。主要</a:t>
            </a:r>
            <a:r>
              <a:rPr lang="zh-CN" altLang="en-US" sz="2400" dirty="0">
                <a:solidFill>
                  <a:prstClr val="black"/>
                </a:solidFill>
                <a:latin typeface="黑体" pitchFamily="49" charset="-122"/>
                <a:ea typeface="黑体" pitchFamily="49" charset="-122"/>
              </a:rPr>
              <a:t>研究方向：</a:t>
            </a:r>
            <a:r>
              <a:rPr lang="zh-CN" altLang="en-US" sz="2400" dirty="0" smtClean="0">
                <a:solidFill>
                  <a:prstClr val="black"/>
                </a:solidFill>
                <a:latin typeface="黑体" pitchFamily="49" charset="-122"/>
                <a:ea typeface="黑体" pitchFamily="49" charset="-122"/>
              </a:rPr>
              <a:t>植物非编码</a:t>
            </a:r>
            <a:r>
              <a:rPr lang="en-US" altLang="zh-CN" sz="2400" dirty="0" smtClean="0">
                <a:solidFill>
                  <a:prstClr val="black"/>
                </a:solidFill>
                <a:latin typeface="黑体" pitchFamily="49" charset="-122"/>
                <a:ea typeface="黑体" pitchFamily="49" charset="-122"/>
              </a:rPr>
              <a:t>RNA</a:t>
            </a:r>
            <a:r>
              <a:rPr lang="zh-CN" altLang="en-US" sz="2400" dirty="0" smtClean="0">
                <a:solidFill>
                  <a:prstClr val="black"/>
                </a:solidFill>
                <a:latin typeface="黑体" pitchFamily="49" charset="-122"/>
                <a:ea typeface="黑体" pitchFamily="49" charset="-122"/>
              </a:rPr>
              <a:t>的功能和应用。主持国家级项目</a:t>
            </a:r>
            <a:r>
              <a:rPr lang="zh-CN" altLang="zh-CN" sz="2400" dirty="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a:t>
            </a:r>
            <a:r>
              <a:rPr lang="zh-CN" altLang="en-US" sz="2400" dirty="0" smtClean="0">
                <a:solidFill>
                  <a:prstClr val="black"/>
                </a:solidFill>
                <a:latin typeface="黑体" pitchFamily="49" charset="-122"/>
                <a:ea typeface="黑体" pitchFamily="49" charset="-122"/>
              </a:rPr>
              <a:t>省级项目</a:t>
            </a:r>
            <a:r>
              <a:rPr lang="zh-CN" altLang="zh-CN" sz="2400" dirty="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在学术</a:t>
            </a:r>
            <a:r>
              <a:rPr lang="zh-CN" altLang="en-US" sz="2400" dirty="0" smtClean="0">
                <a:solidFill>
                  <a:prstClr val="black"/>
                </a:solidFill>
                <a:latin typeface="黑体" pitchFamily="49" charset="-122"/>
                <a:ea typeface="黑体" pitchFamily="49" charset="-122"/>
              </a:rPr>
              <a:t>刊物上发表论文</a:t>
            </a:r>
            <a:r>
              <a:rPr lang="zh-CN" altLang="zh-CN" sz="2400" dirty="0" smtClean="0">
                <a:solidFill>
                  <a:prstClr val="black"/>
                </a:solidFill>
                <a:latin typeface="黑体" pitchFamily="49" charset="-122"/>
                <a:ea typeface="黑体" pitchFamily="49" charset="-122"/>
              </a:rPr>
              <a:t>1</a:t>
            </a:r>
            <a:r>
              <a:rPr lang="en-US" altLang="zh-CN" sz="2400" dirty="0" smtClean="0">
                <a:solidFill>
                  <a:prstClr val="black"/>
                </a:solidFill>
                <a:latin typeface="黑体" pitchFamily="49" charset="-122"/>
                <a:ea typeface="黑体" pitchFamily="49" charset="-122"/>
              </a:rPr>
              <a:t>8</a:t>
            </a:r>
            <a:r>
              <a:rPr lang="zh-CN" altLang="en-US" sz="2400" dirty="0" smtClean="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r>
              <a:rPr lang="en-US" altLang="zh-CN" sz="2400" dirty="0">
                <a:solidFill>
                  <a:prstClr val="black"/>
                </a:solidFill>
                <a:latin typeface="黑体" pitchFamily="49" charset="-122"/>
                <a:ea typeface="黑体" pitchFamily="49" charset="-122"/>
              </a:rPr>
              <a:t>SCI</a:t>
            </a:r>
            <a:r>
              <a:rPr lang="zh-CN" altLang="en-US" sz="2400" dirty="0" smtClean="0">
                <a:solidFill>
                  <a:prstClr val="black"/>
                </a:solidFill>
                <a:latin typeface="黑体" pitchFamily="49" charset="-122"/>
                <a:ea typeface="黑体" pitchFamily="49" charset="-122"/>
              </a:rPr>
              <a:t>收录</a:t>
            </a:r>
            <a:r>
              <a:rPr lang="zh-CN" altLang="zh-CN" sz="2400" dirty="0" smtClean="0">
                <a:solidFill>
                  <a:prstClr val="black"/>
                </a:solidFill>
                <a:latin typeface="黑体" pitchFamily="49" charset="-122"/>
                <a:ea typeface="黑体" pitchFamily="49" charset="-122"/>
              </a:rPr>
              <a:t>1</a:t>
            </a:r>
            <a:r>
              <a:rPr lang="en-US" altLang="zh-CN" sz="2400" dirty="0" smtClean="0">
                <a:solidFill>
                  <a:prstClr val="black"/>
                </a:solidFill>
                <a:latin typeface="黑体" pitchFamily="49" charset="-122"/>
                <a:ea typeface="黑体" pitchFamily="49" charset="-122"/>
              </a:rPr>
              <a:t>3</a:t>
            </a:r>
            <a:r>
              <a:rPr lang="zh-CN" altLang="en-US" sz="2400" dirty="0" smtClean="0">
                <a:solidFill>
                  <a:prstClr val="black"/>
                </a:solidFill>
                <a:latin typeface="黑体" pitchFamily="49" charset="-122"/>
                <a:ea typeface="黑体" pitchFamily="49" charset="-122"/>
              </a:rPr>
              <a:t>篇；</a:t>
            </a:r>
            <a:r>
              <a:rPr lang="en-US" altLang="zh-CN" sz="2400" dirty="0" smtClean="0">
                <a:solidFill>
                  <a:prstClr val="black"/>
                </a:solidFill>
                <a:latin typeface="黑体" pitchFamily="49" charset="-122"/>
                <a:ea typeface="黑体" pitchFamily="49" charset="-122"/>
              </a:rPr>
              <a:t>2014</a:t>
            </a:r>
            <a:r>
              <a:rPr lang="zh-CN" altLang="en-US" sz="2400" dirty="0" smtClean="0">
                <a:solidFill>
                  <a:prstClr val="black"/>
                </a:solidFill>
                <a:latin typeface="黑体" pitchFamily="49" charset="-122"/>
                <a:ea typeface="黑体" pitchFamily="49" charset="-122"/>
              </a:rPr>
              <a:t>年获大洋洲遗传学协会</a:t>
            </a:r>
            <a:r>
              <a:rPr lang="en-US" altLang="zh-CN" sz="2400" dirty="0">
                <a:latin typeface="黑体" pitchFamily="49" charset="-122"/>
                <a:ea typeface="黑体" pitchFamily="49" charset="-122"/>
              </a:rPr>
              <a:t>D.G </a:t>
            </a:r>
            <a:r>
              <a:rPr lang="en-US" altLang="zh-CN" sz="2400" dirty="0" err="1">
                <a:latin typeface="黑体" pitchFamily="49" charset="-122"/>
                <a:ea typeface="黑体" pitchFamily="49" charset="-122"/>
              </a:rPr>
              <a:t>Catcheside</a:t>
            </a:r>
            <a:r>
              <a:rPr lang="zh-CN" altLang="zh-CN" sz="2400" dirty="0">
                <a:latin typeface="黑体" pitchFamily="49" charset="-122"/>
                <a:ea typeface="黑体" pitchFamily="49" charset="-122"/>
              </a:rPr>
              <a:t>奖 </a:t>
            </a:r>
            <a:r>
              <a:rPr lang="zh-CN" altLang="en-US" sz="2400" dirty="0" smtClean="0">
                <a:solidFill>
                  <a:prstClr val="black"/>
                </a:solidFill>
                <a:latin typeface="黑体" pitchFamily="49" charset="-122"/>
                <a:ea typeface="黑体" pitchFamily="49" charset="-122"/>
              </a:rPr>
              <a:t>。</a:t>
            </a:r>
            <a:endParaRPr lang="en-US" altLang="zh-CN" sz="2400" dirty="0">
              <a:solidFill>
                <a:prstClr val="black"/>
              </a:solidFill>
              <a:latin typeface="黑体" pitchFamily="49" charset="-122"/>
              <a:ea typeface="黑体" pitchFamily="49" charset="-122"/>
            </a:endParaRPr>
          </a:p>
        </p:txBody>
      </p:sp>
      <p:pic>
        <p:nvPicPr>
          <p:cNvPr id="5" name="图片 4" descr="王东照片.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6279" y="609898"/>
            <a:ext cx="1784526" cy="2594738"/>
          </a:xfrm>
          <a:prstGeom prst="rect">
            <a:avLst/>
          </a:prstGeom>
        </p:spPr>
      </p:pic>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1900" y="365125"/>
            <a:ext cx="10236531" cy="1325563"/>
          </a:xfrm>
        </p:spPr>
        <p:txBody>
          <a:bodyPr/>
          <a:lstStyle/>
          <a:p>
            <a:r>
              <a:rPr lang="zh-CN" altLang="en-US" dirty="0" smtClean="0">
                <a:latin typeface="黑体" pitchFamily="49" charset="-122"/>
                <a:ea typeface="黑体" pitchFamily="49" charset="-122"/>
              </a:rPr>
              <a:t>植物学   </a:t>
            </a:r>
            <a:r>
              <a:rPr lang="en-US" altLang="zh-CN" dirty="0" smtClean="0">
                <a:latin typeface="黑体" pitchFamily="49" charset="-122"/>
                <a:ea typeface="黑体" pitchFamily="49" charset="-122"/>
              </a:rPr>
              <a:t>071001</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南昌大学植物学专业创办于</a:t>
            </a:r>
            <a:r>
              <a:rPr lang="en-US" dirty="0" smtClean="0">
                <a:latin typeface="黑体" pitchFamily="49" charset="-122"/>
                <a:ea typeface="黑体" pitchFamily="49" charset="-122"/>
              </a:rPr>
              <a:t>1986</a:t>
            </a:r>
            <a:r>
              <a:rPr lang="zh-CN" altLang="en-US" dirty="0" smtClean="0">
                <a:latin typeface="黑体" pitchFamily="49" charset="-122"/>
                <a:ea typeface="黑体" pitchFamily="49" charset="-122"/>
              </a:rPr>
              <a:t>年，师资力量雄厚，其中教授</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名，副教授</a:t>
            </a:r>
            <a:r>
              <a:rPr lang="en-US" dirty="0" smtClean="0">
                <a:latin typeface="黑体" pitchFamily="49" charset="-122"/>
                <a:ea typeface="黑体" pitchFamily="49" charset="-122"/>
              </a:rPr>
              <a:t>5</a:t>
            </a:r>
            <a:r>
              <a:rPr lang="zh-CN" altLang="en-US" dirty="0" smtClean="0">
                <a:latin typeface="黑体" pitchFamily="49" charset="-122"/>
                <a:ea typeface="黑体" pitchFamily="49" charset="-122"/>
              </a:rPr>
              <a:t>名；先后承担国家科技支撑项目，国家农业科技成果转化项目，国家自然科学基金</a:t>
            </a:r>
            <a:r>
              <a:rPr lang="en-US" dirty="0" smtClean="0">
                <a:latin typeface="黑体" pitchFamily="49" charset="-122"/>
                <a:ea typeface="黑体" pitchFamily="49" charset="-122"/>
              </a:rPr>
              <a:t>13</a:t>
            </a:r>
            <a:r>
              <a:rPr lang="zh-CN" altLang="en-US" dirty="0" smtClean="0">
                <a:latin typeface="黑体" pitchFamily="49" charset="-122"/>
                <a:ea typeface="黑体" pitchFamily="49" charset="-122"/>
              </a:rPr>
              <a:t>项，江西省重点研发项目各</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项，在研项目经费近</a:t>
            </a:r>
            <a:r>
              <a:rPr lang="en-US" dirty="0" smtClean="0">
                <a:latin typeface="黑体" pitchFamily="49" charset="-122"/>
                <a:ea typeface="黑体" pitchFamily="49" charset="-122"/>
              </a:rPr>
              <a:t>500</a:t>
            </a:r>
            <a:r>
              <a:rPr lang="zh-CN" altLang="en-US" dirty="0" smtClean="0">
                <a:latin typeface="黑体" pitchFamily="49" charset="-122"/>
                <a:ea typeface="黑体" pitchFamily="49" charset="-122"/>
              </a:rPr>
              <a:t>万；拥有</a:t>
            </a:r>
            <a:r>
              <a:rPr lang="en-US" dirty="0" smtClean="0">
                <a:latin typeface="黑体" pitchFamily="49" charset="-122"/>
                <a:ea typeface="黑体" pitchFamily="49" charset="-122"/>
              </a:rPr>
              <a:t>300</a:t>
            </a:r>
            <a:r>
              <a:rPr lang="zh-CN" altLang="en-US" dirty="0" smtClean="0">
                <a:latin typeface="黑体" pitchFamily="49" charset="-122"/>
                <a:ea typeface="黑体" pitchFamily="49" charset="-122"/>
              </a:rPr>
              <a:t>平的智能温室和</a:t>
            </a:r>
            <a:r>
              <a:rPr lang="en-US" dirty="0" smtClean="0">
                <a:latin typeface="黑体" pitchFamily="49" charset="-122"/>
                <a:ea typeface="黑体" pitchFamily="49" charset="-122"/>
              </a:rPr>
              <a:t>1000</a:t>
            </a:r>
            <a:r>
              <a:rPr lang="zh-CN" altLang="en-US" dirty="0" smtClean="0">
                <a:latin typeface="黑体" pitchFamily="49" charset="-122"/>
                <a:ea typeface="黑体" pitchFamily="49" charset="-122"/>
              </a:rPr>
              <a:t>平兰花大棚。本专业每年招收研究生</a:t>
            </a:r>
            <a:r>
              <a:rPr lang="en-US" altLang="zh-CN" dirty="0" smtClean="0">
                <a:latin typeface="黑体" pitchFamily="49" charset="-122"/>
                <a:ea typeface="黑体" pitchFamily="49" charset="-122"/>
              </a:rPr>
              <a:t>12</a:t>
            </a:r>
            <a:r>
              <a:rPr lang="zh-CN" altLang="en-US" dirty="0" smtClean="0">
                <a:latin typeface="黑体" pitchFamily="49" charset="-122"/>
                <a:ea typeface="黑体" pitchFamily="49" charset="-122"/>
              </a:rPr>
              <a:t>名，毕业获得理学硕士学位。</a:t>
            </a: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A8D4467-B277-44F6-BB18-09B90330085F}"/>
              </a:ext>
            </a:extLst>
          </p:cNvPr>
          <p:cNvSpPr/>
          <p:nvPr/>
        </p:nvSpPr>
        <p:spPr>
          <a:xfrm>
            <a:off x="617516" y="2592093"/>
            <a:ext cx="10628416" cy="3416320"/>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朱友林，博士，教授，博士生导师，留美归国人员。现任南昌大学副校长、江西省跨世纪生物技术学科学术与技术带头人、江西省百千万人才工程第一二梯队人选、江西省“</a:t>
            </a:r>
            <a:r>
              <a:rPr lang="en-US" altLang="zh-CN" sz="2400" dirty="0" smtClean="0">
                <a:solidFill>
                  <a:prstClr val="black"/>
                </a:solidFill>
                <a:latin typeface="黑体" pitchFamily="49" charset="-122"/>
                <a:ea typeface="黑体" pitchFamily="49" charset="-122"/>
              </a:rPr>
              <a:t>555”</a:t>
            </a:r>
            <a:r>
              <a:rPr lang="zh-CN" altLang="en-US" sz="2400" dirty="0" smtClean="0">
                <a:solidFill>
                  <a:prstClr val="black"/>
                </a:solidFill>
                <a:latin typeface="黑体" pitchFamily="49" charset="-122"/>
                <a:ea typeface="黑体" pitchFamily="49" charset="-122"/>
              </a:rPr>
              <a:t>人才人选、江西省高等学校教学名师。兼任教育部生物技术与生物工程教学委员会副主任委员、江西省高校本科专业综合评价专家委员会主任委员、中国植物学会常务理事、江西省植物学会理事长等。主要</a:t>
            </a:r>
            <a:r>
              <a:rPr lang="zh-CN" altLang="en-US" sz="2400" dirty="0">
                <a:solidFill>
                  <a:prstClr val="black"/>
                </a:solidFill>
                <a:latin typeface="黑体" pitchFamily="49" charset="-122"/>
                <a:ea typeface="黑体" pitchFamily="49" charset="-122"/>
              </a:rPr>
              <a:t>研究方向</a:t>
            </a:r>
            <a:r>
              <a:rPr lang="zh-CN" altLang="en-US" sz="2400" dirty="0" smtClean="0">
                <a:solidFill>
                  <a:prstClr val="black"/>
                </a:solidFill>
                <a:latin typeface="黑体" pitchFamily="49" charset="-122"/>
                <a:ea typeface="黑体" pitchFamily="49" charset="-122"/>
              </a:rPr>
              <a:t>：植物群体基因组学与分子遗传学。在</a:t>
            </a:r>
            <a:r>
              <a:rPr lang="en-US" altLang="zh-CN" sz="2400" dirty="0" smtClean="0">
                <a:latin typeface="黑体" pitchFamily="49" charset="-122"/>
                <a:ea typeface="黑体" pitchFamily="49" charset="-122"/>
                <a:cs typeface="Times New Roman" pitchFamily="18" charset="0"/>
              </a:rPr>
              <a:t>“</a:t>
            </a:r>
            <a:r>
              <a:rPr lang="en-US" altLang="zh-CN" sz="2400" dirty="0" smtClean="0">
                <a:solidFill>
                  <a:prstClr val="black"/>
                </a:solidFill>
                <a:latin typeface="黑体" pitchFamily="49" charset="-122"/>
                <a:ea typeface="黑体" pitchFamily="49" charset="-122"/>
              </a:rPr>
              <a:t>Genetics</a:t>
            </a:r>
            <a:r>
              <a:rPr lang="en-US" altLang="zh-CN" sz="2400" dirty="0" smtClean="0">
                <a:latin typeface="黑体" pitchFamily="49" charset="-122"/>
                <a:ea typeface="黑体" pitchFamily="49" charset="-122"/>
                <a:cs typeface="Times New Roman" pitchFamily="18" charset="0"/>
              </a:rPr>
              <a:t>”</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cs typeface="Times New Roman" pitchFamily="18" charset="0"/>
              </a:rPr>
              <a:t>“</a:t>
            </a:r>
            <a:r>
              <a:rPr lang="en-US" altLang="zh-CN" sz="2400" dirty="0" smtClean="0">
                <a:solidFill>
                  <a:prstClr val="black"/>
                </a:solidFill>
                <a:latin typeface="黑体" pitchFamily="49" charset="-122"/>
                <a:ea typeface="黑体" pitchFamily="49" charset="-122"/>
              </a:rPr>
              <a:t>PNAS</a:t>
            </a:r>
            <a:r>
              <a:rPr lang="en-US" altLang="zh-CN" sz="2400" dirty="0" smtClean="0">
                <a:latin typeface="黑体" pitchFamily="49" charset="-122"/>
                <a:ea typeface="黑体" pitchFamily="49" charset="-122"/>
                <a:cs typeface="Times New Roman" pitchFamily="18" charset="0"/>
              </a:rPr>
              <a:t>”</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cs typeface="Times New Roman" pitchFamily="18" charset="0"/>
              </a:rPr>
              <a:t>“</a:t>
            </a:r>
            <a:r>
              <a:rPr lang="en-US" altLang="zh-CN" sz="2400" dirty="0" smtClean="0">
                <a:solidFill>
                  <a:prstClr val="black"/>
                </a:solidFill>
                <a:latin typeface="黑体" pitchFamily="49" charset="-122"/>
                <a:ea typeface="黑体" pitchFamily="49" charset="-122"/>
              </a:rPr>
              <a:t>Molecular Ecology</a:t>
            </a:r>
            <a:r>
              <a:rPr lang="en-US" altLang="zh-CN" sz="2400" dirty="0" smtClean="0">
                <a:latin typeface="黑体" pitchFamily="49" charset="-122"/>
                <a:ea typeface="黑体" pitchFamily="49" charset="-122"/>
                <a:cs typeface="Times New Roman" pitchFamily="18" charset="0"/>
              </a:rPr>
              <a:t>”</a:t>
            </a:r>
            <a:r>
              <a:rPr lang="zh-CN" altLang="en-US" sz="2400" dirty="0" smtClean="0">
                <a:solidFill>
                  <a:prstClr val="black"/>
                </a:solidFill>
                <a:latin typeface="黑体" pitchFamily="49" charset="-122"/>
                <a:ea typeface="黑体" pitchFamily="49" charset="-122"/>
              </a:rPr>
              <a:t>等国内外重要学术刊物上发表学术论文</a:t>
            </a:r>
            <a:r>
              <a:rPr lang="en-US" altLang="zh-CN" sz="2400" dirty="0" smtClean="0">
                <a:solidFill>
                  <a:prstClr val="black"/>
                </a:solidFill>
                <a:latin typeface="黑体" pitchFamily="49" charset="-122"/>
                <a:ea typeface="黑体" pitchFamily="49" charset="-122"/>
              </a:rPr>
              <a:t>60</a:t>
            </a:r>
            <a:r>
              <a:rPr lang="zh-CN" altLang="en-US" sz="2400" dirty="0" smtClean="0">
                <a:solidFill>
                  <a:prstClr val="black"/>
                </a:solidFill>
                <a:latin typeface="黑体" pitchFamily="49" charset="-122"/>
                <a:ea typeface="黑体" pitchFamily="49" charset="-122"/>
              </a:rPr>
              <a:t>余篇，单篇论文他引</a:t>
            </a:r>
            <a:r>
              <a:rPr lang="en-US" altLang="zh-CN" sz="2400" dirty="0" smtClean="0">
                <a:solidFill>
                  <a:prstClr val="black"/>
                </a:solidFill>
                <a:latin typeface="黑体" pitchFamily="49" charset="-122"/>
                <a:ea typeface="黑体" pitchFamily="49" charset="-122"/>
              </a:rPr>
              <a:t>450</a:t>
            </a:r>
            <a:r>
              <a:rPr lang="zh-CN" altLang="en-US" sz="2400" dirty="0" smtClean="0">
                <a:solidFill>
                  <a:prstClr val="black"/>
                </a:solidFill>
                <a:latin typeface="黑体" pitchFamily="49" charset="-122"/>
                <a:ea typeface="黑体" pitchFamily="49" charset="-122"/>
              </a:rPr>
              <a:t>次以上；获</a:t>
            </a:r>
            <a:r>
              <a:rPr lang="zh-CN" altLang="en-US" sz="2400" dirty="0">
                <a:solidFill>
                  <a:prstClr val="black"/>
                </a:solidFill>
                <a:latin typeface="黑体" pitchFamily="49" charset="-122"/>
                <a:ea typeface="黑体" pitchFamily="49" charset="-122"/>
              </a:rPr>
              <a:t>省级奖励</a:t>
            </a:r>
            <a:r>
              <a:rPr lang="en-US" altLang="zh-CN" sz="2400" dirty="0">
                <a:solidFill>
                  <a:prstClr val="black"/>
                </a:solidFill>
                <a:latin typeface="黑体" pitchFamily="49" charset="-122"/>
                <a:ea typeface="黑体" pitchFamily="49" charset="-122"/>
              </a:rPr>
              <a:t>3</a:t>
            </a:r>
            <a:r>
              <a:rPr lang="zh-CN" altLang="en-US" sz="2400" dirty="0" smtClean="0">
                <a:solidFill>
                  <a:prstClr val="black"/>
                </a:solidFill>
                <a:latin typeface="黑体" pitchFamily="49" charset="-122"/>
                <a:ea typeface="黑体" pitchFamily="49" charset="-122"/>
              </a:rPr>
              <a:t>项、国家级奖励</a:t>
            </a:r>
            <a:r>
              <a:rPr lang="en-US" altLang="zh-CN" sz="2400" dirty="0" smtClean="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endParaRPr lang="en-US" altLang="zh-CN" sz="2400" dirty="0" smtClean="0">
              <a:solidFill>
                <a:prstClr val="black"/>
              </a:solidFill>
              <a:latin typeface="黑体" pitchFamily="49" charset="-122"/>
              <a:ea typeface="黑体" pitchFamily="49" charset="-122"/>
            </a:endParaRPr>
          </a:p>
          <a:p>
            <a:pPr algn="just"/>
            <a:endParaRPr lang="en-US" altLang="zh-CN" sz="2400" dirty="0" smtClean="0">
              <a:solidFill>
                <a:prstClr val="black"/>
              </a:solidFill>
              <a:latin typeface="Times New Roman" panose="02020603050405020304" pitchFamily="18" charset="0"/>
            </a:endParaRPr>
          </a:p>
        </p:txBody>
      </p:sp>
      <p:pic>
        <p:nvPicPr>
          <p:cNvPr id="1026" name="Picture 2" descr="朱友林教授标准照"/>
          <p:cNvPicPr>
            <a:picLocks noChangeAspect="1" noChangeArrowheads="1"/>
          </p:cNvPicPr>
          <p:nvPr/>
        </p:nvPicPr>
        <p:blipFill>
          <a:blip r:embed="rId2" cstate="print"/>
          <a:srcRect t="5872"/>
          <a:stretch>
            <a:fillRect/>
          </a:stretch>
        </p:blipFill>
        <p:spPr bwMode="auto">
          <a:xfrm>
            <a:off x="5418105" y="211824"/>
            <a:ext cx="1647701" cy="2160000"/>
          </a:xfrm>
          <a:prstGeom prst="rect">
            <a:avLst/>
          </a:prstGeom>
          <a:noFill/>
          <a:ln w="9525">
            <a:noFill/>
            <a:miter lim="800000"/>
            <a:headEnd/>
            <a:tailEnd/>
          </a:ln>
        </p:spPr>
      </p:pic>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itchFamily="49" charset="-122"/>
                <a:ea typeface="黑体" pitchFamily="49" charset="-122"/>
              </a:rPr>
              <a:t>细胞生物学 </a:t>
            </a:r>
            <a:r>
              <a:rPr lang="en-US" altLang="zh-CN" dirty="0" smtClean="0">
                <a:latin typeface="黑体" pitchFamily="49" charset="-122"/>
                <a:ea typeface="黑体" pitchFamily="49" charset="-122"/>
              </a:rPr>
              <a:t>071009</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细胞生物学点有导师：辛洪波教授、范国煌教授、邓柯玉教授、陈勇教授、胡成钰教授。</a:t>
            </a:r>
          </a:p>
          <a:p>
            <a:r>
              <a:rPr lang="zh-CN" altLang="en-US" dirty="0" smtClean="0">
                <a:latin typeface="黑体" pitchFamily="49" charset="-122"/>
                <a:ea typeface="黑体" pitchFamily="49" charset="-122"/>
              </a:rPr>
              <a:t>研究方向：心血管疾病研究及生物药物研发；细胞内尺度介于单分子和细胞器之间（微纳米）的多分子体系（如脂筏、膜泡、隧道纳米管、剪接体、核糖体等）的结构、生理或病理功能及其机制；鱼类细胞的应激反应和免疫应答的分子机制等。</a:t>
            </a:r>
          </a:p>
          <a:p>
            <a:r>
              <a:rPr lang="zh-CN" altLang="en-US" dirty="0" smtClean="0">
                <a:latin typeface="黑体" pitchFamily="49" charset="-122"/>
                <a:ea typeface="黑体" pitchFamily="49" charset="-122"/>
              </a:rPr>
              <a:t>近年来研究成果：获得江西省自然科学奖一等奖</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项、二等奖</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项；江西省科技进步奖二等奖</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项、三等奖</a:t>
            </a:r>
            <a:r>
              <a:rPr lang="en-US" dirty="0" smtClean="0">
                <a:latin typeface="黑体" pitchFamily="49" charset="-122"/>
                <a:ea typeface="黑体" pitchFamily="49" charset="-122"/>
              </a:rPr>
              <a:t>2</a:t>
            </a:r>
            <a:r>
              <a:rPr lang="zh-CN" altLang="en-US" dirty="0" smtClean="0">
                <a:latin typeface="黑体" pitchFamily="49" charset="-122"/>
                <a:ea typeface="黑体" pitchFamily="49" charset="-122"/>
              </a:rPr>
              <a:t>项。获国际及国内发明授权专利</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项。发表研究论文</a:t>
            </a:r>
            <a:r>
              <a:rPr lang="en-US" dirty="0" smtClean="0">
                <a:latin typeface="黑体" pitchFamily="49" charset="-122"/>
                <a:ea typeface="黑体" pitchFamily="49" charset="-122"/>
              </a:rPr>
              <a:t>150</a:t>
            </a:r>
            <a:r>
              <a:rPr lang="zh-CN" altLang="en-US" dirty="0" smtClean="0">
                <a:latin typeface="黑体" pitchFamily="49" charset="-122"/>
                <a:ea typeface="黑体" pitchFamily="49" charset="-122"/>
              </a:rPr>
              <a:t>篇。主持科研项目四十余项。</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199" y="2861952"/>
            <a:ext cx="10906497" cy="3028209"/>
          </a:xfrm>
        </p:spPr>
        <p:txBody>
          <a:bodyPr>
            <a:normAutofit fontScale="77500" lnSpcReduction="20000"/>
          </a:bodyPr>
          <a:lstStyle/>
          <a:p>
            <a:pPr>
              <a:buNone/>
            </a:pPr>
            <a:r>
              <a:rPr lang="zh-CN" altLang="en-US" dirty="0" smtClean="0">
                <a:latin typeface="黑体" pitchFamily="49" charset="-122"/>
                <a:ea typeface="黑体" pitchFamily="49" charset="-122"/>
              </a:rPr>
              <a:t>陈勇，男，南昌大学学士，中科院博士，美国伊利诺伊大学博士后、研究助理教授，现</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为南昌大学赣江特聘教授、研究员，硕</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博士生导师，江西省主要学科学术和技术带头</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人培养对象。目前的研究领域包括动脉粥样硬化、细胞表面囊泡、纳米药物载体和生物</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（荧光）探针等几个主要研究方向；主持省部级以上科研基金项目十多项（其中，国家</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自然科学基金</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项，江西省自然基金重大项目</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项等），曾参与国家“</a:t>
            </a:r>
            <a:r>
              <a:rPr lang="en-US" altLang="zh-CN" dirty="0" smtClean="0">
                <a:latin typeface="黑体" pitchFamily="49" charset="-122"/>
                <a:ea typeface="黑体" pitchFamily="49" charset="-122"/>
              </a:rPr>
              <a:t>973”</a:t>
            </a:r>
            <a:r>
              <a:rPr lang="zh-CN" altLang="en-US" dirty="0" smtClean="0">
                <a:latin typeface="黑体" pitchFamily="49" charset="-122"/>
                <a:ea typeface="黑体" pitchFamily="49" charset="-122"/>
              </a:rPr>
              <a:t>项目子课题</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和国家自然基金重点项目、海外及港澳学者合作基金项目、国际交流与合作项目等科研</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项目；至今，已在国内、外学术期刊上发表论文</a:t>
            </a:r>
            <a:r>
              <a:rPr lang="en-US" altLang="zh-CN" dirty="0" smtClean="0">
                <a:latin typeface="黑体" pitchFamily="49" charset="-122"/>
                <a:ea typeface="黑体" pitchFamily="49" charset="-122"/>
              </a:rPr>
              <a:t>70</a:t>
            </a:r>
            <a:r>
              <a:rPr lang="zh-CN" altLang="en-US" dirty="0" smtClean="0">
                <a:latin typeface="黑体" pitchFamily="49" charset="-122"/>
                <a:ea typeface="黑体" pitchFamily="49" charset="-122"/>
              </a:rPr>
              <a:t>多篇（其中</a:t>
            </a:r>
            <a:r>
              <a:rPr lang="en-US" altLang="zh-CN" dirty="0" smtClean="0">
                <a:latin typeface="黑体" pitchFamily="49" charset="-122"/>
                <a:ea typeface="黑体" pitchFamily="49" charset="-122"/>
              </a:rPr>
              <a:t>SCI</a:t>
            </a:r>
            <a:r>
              <a:rPr lang="zh-CN" altLang="en-US" dirty="0" smtClean="0">
                <a:latin typeface="黑体" pitchFamily="49" charset="-122"/>
                <a:ea typeface="黑体" pitchFamily="49" charset="-122"/>
              </a:rPr>
              <a:t>论文近</a:t>
            </a:r>
            <a:r>
              <a:rPr lang="en-US" altLang="zh-CN" dirty="0" smtClean="0">
                <a:latin typeface="黑体" pitchFamily="49" charset="-122"/>
                <a:ea typeface="黑体" pitchFamily="49" charset="-122"/>
              </a:rPr>
              <a:t>50</a:t>
            </a:r>
            <a:r>
              <a:rPr lang="zh-CN" altLang="en-US" dirty="0" smtClean="0">
                <a:latin typeface="黑体" pitchFamily="49" charset="-122"/>
                <a:ea typeface="黑体" pitchFamily="49" charset="-122"/>
              </a:rPr>
              <a:t>篇）。</a:t>
            </a:r>
          </a:p>
          <a:p>
            <a:pPr>
              <a:buNone/>
            </a:pPr>
            <a:endParaRPr lang="zh-CN" altLang="en-US" dirty="0"/>
          </a:p>
        </p:txBody>
      </p:sp>
      <p:pic>
        <p:nvPicPr>
          <p:cNvPr id="1026" name="Picture 2" descr="C:\Users\lenovo\Desktop\陈勇照片 (282k).jpg"/>
          <p:cNvPicPr>
            <a:picLocks noChangeAspect="1" noChangeArrowheads="1"/>
          </p:cNvPicPr>
          <p:nvPr/>
        </p:nvPicPr>
        <p:blipFill>
          <a:blip r:embed="rId2" cstate="print"/>
          <a:srcRect/>
          <a:stretch>
            <a:fillRect/>
          </a:stretch>
        </p:blipFill>
        <p:spPr bwMode="auto">
          <a:xfrm>
            <a:off x="4595751" y="391885"/>
            <a:ext cx="1888176" cy="22800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52322" y="366770"/>
            <a:ext cx="1728488" cy="1925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7" name="矩形 6"/>
          <p:cNvSpPr/>
          <p:nvPr/>
        </p:nvSpPr>
        <p:spPr>
          <a:xfrm>
            <a:off x="439387" y="2204865"/>
            <a:ext cx="11607994" cy="4708981"/>
          </a:xfrm>
          <a:prstGeom prst="rect">
            <a:avLst/>
          </a:prstGeom>
        </p:spPr>
        <p:txBody>
          <a:bodyPr wrap="square">
            <a:spAutoFit/>
          </a:bodyPr>
          <a:lstStyle/>
          <a:p>
            <a:pPr>
              <a:lnSpc>
                <a:spcPct val="150000"/>
              </a:lnSpc>
            </a:pPr>
            <a:r>
              <a:rPr lang="zh-CN" altLang="en-US" sz="2000" dirty="0" smtClean="0">
                <a:latin typeface="黑体" panose="02010609060101010101" pitchFamily="49" charset="-122"/>
                <a:ea typeface="黑体" panose="02010609060101010101" pitchFamily="49" charset="-122"/>
              </a:rPr>
              <a:t>邓柯玉，</a:t>
            </a:r>
            <a:r>
              <a:rPr lang="zh-CN" altLang="zh-CN" sz="2000" dirty="0" smtClean="0">
                <a:latin typeface="黑体" panose="02010609060101010101" pitchFamily="49" charset="-122"/>
                <a:ea typeface="黑体" panose="02010609060101010101" pitchFamily="49" charset="-122"/>
              </a:rPr>
              <a:t>教授</a:t>
            </a:r>
            <a:r>
              <a:rPr lang="zh-CN" altLang="en-US" sz="2000" dirty="0" smtClean="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硕士生导师</a:t>
            </a:r>
            <a:r>
              <a:rPr lang="zh-CN" altLang="en-US" sz="2000" dirty="0" smtClean="0">
                <a:latin typeface="黑体" panose="02010609060101010101" pitchFamily="49" charset="-122"/>
                <a:ea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rPr>
              <a:t>南昌大学转化医学研究院</a:t>
            </a:r>
            <a:r>
              <a:rPr lang="en-US" altLang="zh-CN" sz="2000" dirty="0" smtClean="0">
                <a:latin typeface="黑体" panose="02010609060101010101" pitchFamily="49" charset="-122"/>
                <a:ea typeface="黑体" panose="02010609060101010101" pitchFamily="49" charset="-122"/>
              </a:rPr>
              <a:t>PI </a:t>
            </a:r>
            <a:r>
              <a:rPr lang="zh-CN" altLang="en-US" sz="2000" dirty="0" smtClean="0">
                <a:latin typeface="黑体" panose="02010609060101010101" pitchFamily="49" charset="-122"/>
                <a:ea typeface="黑体" panose="02010609060101010101" pitchFamily="49" charset="-122"/>
              </a:rPr>
              <a:t>。在美国知名高校从事科研工作近</a:t>
            </a:r>
            <a:r>
              <a:rPr lang="en-US" altLang="zh-CN" sz="2000" dirty="0" smtClean="0">
                <a:latin typeface="黑体" panose="02010609060101010101" pitchFamily="49" charset="-122"/>
                <a:ea typeface="黑体" panose="02010609060101010101" pitchFamily="49" charset="-122"/>
              </a:rPr>
              <a:t>18</a:t>
            </a:r>
            <a:r>
              <a:rPr lang="zh-CN" altLang="en-US" sz="2000" dirty="0" smtClean="0">
                <a:latin typeface="黑体" panose="02010609060101010101" pitchFamily="49" charset="-122"/>
                <a:ea typeface="黑体" panose="02010609060101010101" pitchFamily="49" charset="-122"/>
              </a:rPr>
              <a:t>年，从事发育生物学研究以及转基因小鼠动物模型的构建。</a:t>
            </a:r>
            <a:r>
              <a:rPr lang="en-US" altLang="zh-CN" sz="2000" dirty="0" smtClean="0">
                <a:latin typeface="黑体" panose="02010609060101010101" pitchFamily="49" charset="-122"/>
                <a:ea typeface="黑体" panose="02010609060101010101" pitchFamily="49" charset="-122"/>
              </a:rPr>
              <a:t>2000</a:t>
            </a:r>
            <a:r>
              <a:rPr lang="zh-CN" altLang="en-US" sz="2000" dirty="0" smtClean="0">
                <a:latin typeface="黑体" panose="02010609060101010101" pitchFamily="49" charset="-122"/>
                <a:ea typeface="黑体" panose="02010609060101010101" pitchFamily="49" charset="-122"/>
              </a:rPr>
              <a:t>年至</a:t>
            </a:r>
            <a:r>
              <a:rPr lang="en-US" altLang="zh-CN" sz="2000" dirty="0" smtClean="0">
                <a:latin typeface="黑体" panose="02010609060101010101" pitchFamily="49" charset="-122"/>
                <a:ea typeface="黑体" panose="02010609060101010101" pitchFamily="49" charset="-122"/>
              </a:rPr>
              <a:t>2011</a:t>
            </a:r>
            <a:r>
              <a:rPr lang="zh-CN" altLang="en-US" sz="2000" dirty="0" smtClean="0">
                <a:latin typeface="黑体" panose="02010609060101010101" pitchFamily="49" charset="-122"/>
                <a:ea typeface="黑体" panose="02010609060101010101" pitchFamily="49" charset="-122"/>
              </a:rPr>
              <a:t>年，担任美国康奈尔大学（</a:t>
            </a:r>
            <a:r>
              <a:rPr lang="en-US" altLang="zh-CN" sz="2000" dirty="0" smtClean="0">
                <a:latin typeface="黑体" panose="02010609060101010101" pitchFamily="49" charset="-122"/>
                <a:ea typeface="黑体" panose="02010609060101010101" pitchFamily="49" charset="-122"/>
              </a:rPr>
              <a:t>Cornell University</a:t>
            </a:r>
            <a:r>
              <a:rPr lang="zh-CN" altLang="en-US" sz="2000" dirty="0" smtClean="0">
                <a:latin typeface="黑体" panose="02010609060101010101" pitchFamily="49" charset="-122"/>
                <a:ea typeface="黑体" panose="02010609060101010101" pitchFamily="49" charset="-122"/>
              </a:rPr>
              <a:t>）转基因小鼠中心主任。 </a:t>
            </a:r>
            <a:r>
              <a:rPr lang="en-US" altLang="zh-CN" sz="2000" dirty="0" smtClean="0">
                <a:latin typeface="黑体" panose="02010609060101010101" pitchFamily="49" charset="-122"/>
                <a:ea typeface="黑体" panose="02010609060101010101" pitchFamily="49" charset="-122"/>
              </a:rPr>
              <a:t>2011</a:t>
            </a:r>
            <a:r>
              <a:rPr lang="zh-CN" altLang="en-US" sz="2000" dirty="0" smtClean="0">
                <a:latin typeface="黑体" panose="02010609060101010101" pitchFamily="49" charset="-122"/>
                <a:ea typeface="黑体" panose="02010609060101010101" pitchFamily="49" charset="-122"/>
              </a:rPr>
              <a:t>年九月回国，就职于南昌大学转化医学研究院，任转基因动物中心主任。</a:t>
            </a:r>
            <a:r>
              <a:rPr lang="en-US" altLang="zh-CN" sz="2000" dirty="0" smtClean="0">
                <a:latin typeface="黑体" panose="02010609060101010101" pitchFamily="49" charset="-122"/>
                <a:ea typeface="黑体" panose="02010609060101010101" pitchFamily="49" charset="-122"/>
              </a:rPr>
              <a:t>2012</a:t>
            </a:r>
            <a:r>
              <a:rPr lang="zh-CN" altLang="en-US" sz="2000" dirty="0" smtClean="0">
                <a:latin typeface="黑体" panose="02010609060101010101" pitchFamily="49" charset="-122"/>
                <a:ea typeface="黑体" panose="02010609060101010101" pitchFamily="49" charset="-122"/>
              </a:rPr>
              <a:t>年荣获江西省</a:t>
            </a:r>
            <a:r>
              <a:rPr lang="en-US" altLang="zh-CN" sz="2000" dirty="0" smtClean="0">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赣鄱英才</a:t>
            </a:r>
            <a:r>
              <a:rPr lang="en-US" altLang="zh-CN" sz="2000" dirty="0" smtClean="0">
                <a:latin typeface="黑体" panose="02010609060101010101" pitchFamily="49" charset="-122"/>
                <a:ea typeface="黑体" panose="02010609060101010101" pitchFamily="49" charset="-122"/>
              </a:rPr>
              <a:t>555</a:t>
            </a:r>
            <a:r>
              <a:rPr lang="zh-CN" altLang="en-US" sz="2000" dirty="0" smtClean="0">
                <a:latin typeface="黑体" panose="02010609060101010101" pitchFamily="49" charset="-122"/>
                <a:ea typeface="黑体" panose="02010609060101010101" pitchFamily="49" charset="-122"/>
              </a:rPr>
              <a:t>工程”创业人才。 组建我省首个转基因动物中心和技术平台，建立屏蔽环境的大、小鼠动物房、胚胎干细胞培养实验室及细胞分子生物学实验室。 主要研究方向，</a:t>
            </a:r>
            <a:r>
              <a:rPr lang="zh-CN" altLang="zh-CN" sz="2000" dirty="0" smtClean="0">
                <a:latin typeface="黑体" panose="02010609060101010101" pitchFamily="49" charset="-122"/>
                <a:ea typeface="黑体" panose="02010609060101010101" pitchFamily="49" charset="-122"/>
              </a:rPr>
              <a:t>利用基因改造技术建立大、小鼠转基因动物模型，来进一步探究葡萄糖、胆固醇等代谢异常发生发展的分子机制及其对机体的影响，尤其是心血管系统和免疫防御系统；并以此为基础探讨预防和治疗这类疾病的可能性。</a:t>
            </a:r>
            <a:r>
              <a:rPr lang="zh-CN" altLang="en-US" sz="2000" dirty="0" smtClean="0">
                <a:latin typeface="黑体" panose="02010609060101010101" pitchFamily="49" charset="-122"/>
                <a:ea typeface="黑体" panose="02010609060101010101" pitchFamily="49" charset="-122"/>
              </a:rPr>
              <a:t>发表包括</a:t>
            </a:r>
            <a:r>
              <a:rPr lang="en-US" altLang="zh-CN" sz="2000" dirty="0" smtClean="0">
                <a:latin typeface="黑体" panose="02010609060101010101" pitchFamily="49" charset="-122"/>
                <a:ea typeface="黑体" panose="02010609060101010101" pitchFamily="49" charset="-122"/>
              </a:rPr>
              <a:t>Nature</a:t>
            </a:r>
            <a:r>
              <a:rPr lang="zh-CN" altLang="en-US" sz="2000" dirty="0" smtClean="0">
                <a:latin typeface="黑体" panose="02010609060101010101" pitchFamily="49" charset="-122"/>
                <a:ea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rPr>
              <a:t>Cell</a:t>
            </a:r>
            <a:r>
              <a:rPr lang="zh-CN" altLang="en-US" sz="2000" dirty="0" smtClean="0">
                <a:latin typeface="黑体" panose="02010609060101010101" pitchFamily="49" charset="-122"/>
                <a:ea typeface="黑体" panose="02010609060101010101" pitchFamily="49" charset="-122"/>
              </a:rPr>
              <a:t>等国际知名期刊在内的论文近</a:t>
            </a:r>
            <a:r>
              <a:rPr lang="en-US" altLang="zh-CN" sz="2000" dirty="0" smtClean="0">
                <a:latin typeface="黑体" panose="02010609060101010101" pitchFamily="49" charset="-122"/>
                <a:ea typeface="黑体" panose="02010609060101010101" pitchFamily="49" charset="-122"/>
              </a:rPr>
              <a:t>30</a:t>
            </a:r>
            <a:r>
              <a:rPr lang="zh-CN" altLang="en-US" sz="2000" dirty="0" smtClean="0">
                <a:latin typeface="黑体" panose="02010609060101010101" pitchFamily="49" charset="-122"/>
                <a:ea typeface="黑体" panose="02010609060101010101" pitchFamily="49" charset="-122"/>
              </a:rPr>
              <a:t>篇。作为主要参与人参加国家科技部“</a:t>
            </a:r>
            <a:r>
              <a:rPr lang="en-US" altLang="zh-CN" sz="2000" dirty="0" smtClean="0">
                <a:latin typeface="黑体" panose="02010609060101010101" pitchFamily="49" charset="-122"/>
                <a:ea typeface="黑体" panose="02010609060101010101" pitchFamily="49" charset="-122"/>
              </a:rPr>
              <a:t>973</a:t>
            </a:r>
            <a:r>
              <a:rPr lang="zh-CN" altLang="en-US" sz="2000" dirty="0" smtClean="0">
                <a:latin typeface="黑体" panose="02010609060101010101" pitchFamily="49" charset="-122"/>
                <a:ea typeface="黑体" panose="02010609060101010101" pitchFamily="49" charset="-122"/>
              </a:rPr>
              <a:t>”项目</a:t>
            </a:r>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项，国家自然科学基金</a:t>
            </a:r>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项，主持省级科研项目</a:t>
            </a:r>
            <a:r>
              <a:rPr lang="en-US" altLang="zh-CN" sz="2000" dirty="0" smtClean="0">
                <a:latin typeface="黑体" panose="02010609060101010101" pitchFamily="49" charset="-122"/>
                <a:ea typeface="黑体" panose="02010609060101010101" pitchFamily="49" charset="-122"/>
              </a:rPr>
              <a:t>1</a:t>
            </a:r>
            <a:r>
              <a:rPr lang="zh-CN" altLang="en-US" sz="2000" dirty="0" smtClean="0">
                <a:latin typeface="黑体" panose="02010609060101010101" pitchFamily="49" charset="-122"/>
                <a:ea typeface="黑体" panose="02010609060101010101" pitchFamily="49" charset="-122"/>
              </a:rPr>
              <a:t>项。邮箱：</a:t>
            </a:r>
            <a:r>
              <a:rPr lang="en-US" altLang="zh-CN" sz="2000" dirty="0" smtClean="0">
                <a:latin typeface="黑体" panose="02010609060101010101" pitchFamily="49" charset="-122"/>
                <a:ea typeface="黑体" panose="02010609060101010101" pitchFamily="49" charset="-122"/>
                <a:hlinkClick r:id="rId3"/>
              </a:rPr>
              <a:t>dky@ncu.edu.cn</a:t>
            </a:r>
            <a:endParaRPr lang="zh-CN" altLang="en-US" sz="20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631390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9311" y="2493817"/>
            <a:ext cx="10972800" cy="4001985"/>
          </a:xfrm>
        </p:spPr>
        <p:txBody>
          <a:bodyPr>
            <a:noAutofit/>
          </a:bodyPr>
          <a:lstStyle/>
          <a:p>
            <a:pPr marL="0" indent="0">
              <a:buNone/>
            </a:pPr>
            <a:r>
              <a:rPr lang="zh-CN" altLang="zh-CN" sz="2000" dirty="0" smtClean="0">
                <a:latin typeface="黑体" pitchFamily="49" charset="-122"/>
                <a:ea typeface="黑体" pitchFamily="49" charset="-122"/>
              </a:rPr>
              <a:t>范国煌</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教授</a:t>
            </a:r>
            <a:r>
              <a:rPr lang="zh-CN" altLang="en-US" sz="2000" dirty="0" smtClean="0">
                <a:latin typeface="黑体" pitchFamily="49" charset="-122"/>
                <a:ea typeface="黑体" pitchFamily="49" charset="-122"/>
              </a:rPr>
              <a:t>，医学博士，中科院“百人计划”学者，南昌大学“学科领军人才”特聘教授，南昌大学转化医学研究院副院长。</a:t>
            </a:r>
            <a:r>
              <a:rPr lang="en-US" altLang="zh-CN" sz="2000" dirty="0" smtClean="0">
                <a:latin typeface="黑体" pitchFamily="49" charset="-122"/>
                <a:ea typeface="黑体" pitchFamily="49" charset="-122"/>
              </a:rPr>
              <a:t>1996</a:t>
            </a:r>
            <a:r>
              <a:rPr lang="zh-CN" altLang="zh-CN" sz="2000" dirty="0" smtClean="0">
                <a:latin typeface="黑体" pitchFamily="49" charset="-122"/>
                <a:ea typeface="黑体" pitchFamily="49" charset="-122"/>
              </a:rPr>
              <a:t>年获上海交通大学医学院</a:t>
            </a:r>
            <a:r>
              <a:rPr lang="zh-CN" altLang="en-US" sz="2000" dirty="0" smtClean="0">
                <a:latin typeface="黑体" pitchFamily="49" charset="-122"/>
                <a:ea typeface="黑体" pitchFamily="49" charset="-122"/>
              </a:rPr>
              <a:t>医学</a:t>
            </a:r>
            <a:r>
              <a:rPr lang="zh-CN" altLang="zh-CN" sz="2000" dirty="0" smtClean="0">
                <a:latin typeface="黑体" pitchFamily="49" charset="-122"/>
                <a:ea typeface="黑体" pitchFamily="49" charset="-122"/>
              </a:rPr>
              <a:t>博士学位</a:t>
            </a:r>
            <a:r>
              <a:rPr lang="zh-CN" altLang="en-US"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1996-2001</a:t>
            </a:r>
            <a:r>
              <a:rPr lang="zh-CN" altLang="en-US" sz="2000" dirty="0" smtClean="0">
                <a:latin typeface="黑体" pitchFamily="49" charset="-122"/>
                <a:ea typeface="黑体" pitchFamily="49" charset="-122"/>
              </a:rPr>
              <a:t>年</a:t>
            </a:r>
            <a:r>
              <a:rPr lang="zh-CN" altLang="zh-CN" sz="2000" dirty="0" smtClean="0">
                <a:latin typeface="黑体" pitchFamily="49" charset="-122"/>
                <a:ea typeface="黑体" pitchFamily="49" charset="-122"/>
              </a:rPr>
              <a:t>分别在中国科学院生物化学与细胞生物学研究所、德国维尔茨堡大学医学院、美国范德堡大学医学院从事博士后研究。</a:t>
            </a:r>
            <a:r>
              <a:rPr lang="en-US" altLang="zh-CN" sz="2000" dirty="0" smtClean="0">
                <a:latin typeface="黑体" pitchFamily="49" charset="-122"/>
                <a:ea typeface="黑体" pitchFamily="49" charset="-122"/>
              </a:rPr>
              <a:t>2002</a:t>
            </a:r>
            <a:r>
              <a:rPr lang="zh-CN" altLang="zh-CN" sz="2000" dirty="0" smtClean="0">
                <a:latin typeface="黑体" pitchFamily="49" charset="-122"/>
                <a:ea typeface="黑体" pitchFamily="49" charset="-122"/>
              </a:rPr>
              <a:t>年任美国范德堡大学研究助理教授（</a:t>
            </a:r>
            <a:r>
              <a:rPr lang="en-US" altLang="zh-CN" sz="2000" dirty="0" smtClean="0">
                <a:latin typeface="黑体" pitchFamily="49" charset="-122"/>
                <a:ea typeface="黑体" pitchFamily="49" charset="-122"/>
              </a:rPr>
              <a:t>non-tenure track</a:t>
            </a: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 2004</a:t>
            </a:r>
            <a:r>
              <a:rPr lang="zh-CN" altLang="zh-CN" sz="2000" dirty="0" smtClean="0">
                <a:latin typeface="黑体" pitchFamily="49" charset="-122"/>
                <a:ea typeface="黑体" pitchFamily="49" charset="-122"/>
              </a:rPr>
              <a:t>入选中科院“百人计划”，同时受聘美国梅哈里医学院助理教授（</a:t>
            </a:r>
            <a:r>
              <a:rPr lang="en-US" altLang="zh-CN" sz="2000" dirty="0" smtClean="0">
                <a:latin typeface="黑体" pitchFamily="49" charset="-122"/>
                <a:ea typeface="黑体" pitchFamily="49" charset="-122"/>
              </a:rPr>
              <a:t>tenure- track</a:t>
            </a: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2008</a:t>
            </a:r>
            <a:r>
              <a:rPr lang="zh-CN" altLang="zh-CN" sz="2000" dirty="0" smtClean="0">
                <a:latin typeface="黑体" pitchFamily="49" charset="-122"/>
                <a:ea typeface="黑体" pitchFamily="49" charset="-122"/>
              </a:rPr>
              <a:t>年晋升为副教授并转到弗吉尼亚联邦大学医学院任教。</a:t>
            </a:r>
            <a:r>
              <a:rPr lang="en-US" altLang="zh-CN" sz="2000" dirty="0" smtClean="0">
                <a:latin typeface="黑体" pitchFamily="49" charset="-122"/>
                <a:ea typeface="黑体" pitchFamily="49" charset="-122"/>
              </a:rPr>
              <a:t>2010</a:t>
            </a:r>
            <a:r>
              <a:rPr lang="zh-CN" altLang="zh-CN" sz="2000" dirty="0" smtClean="0">
                <a:latin typeface="黑体" pitchFamily="49" charset="-122"/>
                <a:ea typeface="黑体" pitchFamily="49" charset="-122"/>
              </a:rPr>
              <a:t>年受聘葛兰素史克中国医药研发有限公司副总监，并兼任同济大学教授、博士生导师。</a:t>
            </a:r>
            <a:r>
              <a:rPr lang="en-US" altLang="zh-CN" sz="2000" dirty="0" smtClean="0">
                <a:latin typeface="黑体" pitchFamily="49" charset="-122"/>
                <a:ea typeface="黑体" pitchFamily="49" charset="-122"/>
              </a:rPr>
              <a:t>2016</a:t>
            </a:r>
            <a:r>
              <a:rPr lang="zh-CN" altLang="zh-CN" sz="2000" dirty="0" smtClean="0">
                <a:latin typeface="黑体" pitchFamily="49" charset="-122"/>
                <a:ea typeface="黑体" pitchFamily="49" charset="-122"/>
              </a:rPr>
              <a:t>年至今任南昌大学特聘教授。范国煌教授长期从事神经退行性疾病</a:t>
            </a:r>
            <a:r>
              <a:rPr lang="zh-CN" altLang="en-US" sz="2000" dirty="0" smtClean="0">
                <a:latin typeface="黑体" pitchFamily="49" charset="-122"/>
                <a:ea typeface="黑体" pitchFamily="49" charset="-122"/>
              </a:rPr>
              <a:t>和恶性肿瘤</a:t>
            </a:r>
            <a:r>
              <a:rPr lang="zh-CN" altLang="zh-CN" sz="2000" dirty="0" smtClean="0">
                <a:latin typeface="黑体" pitchFamily="49" charset="-122"/>
                <a:ea typeface="黑体" pitchFamily="49" charset="-122"/>
              </a:rPr>
              <a:t>的研究，在国际学术期刊上发表</a:t>
            </a:r>
            <a:r>
              <a:rPr lang="en-US" altLang="zh-CN" sz="2000" dirty="0" smtClean="0">
                <a:latin typeface="黑体" pitchFamily="49" charset="-122"/>
                <a:ea typeface="黑体" pitchFamily="49" charset="-122"/>
              </a:rPr>
              <a:t>40</a:t>
            </a:r>
            <a:r>
              <a:rPr lang="zh-CN" altLang="zh-CN" sz="2000" dirty="0" smtClean="0">
                <a:latin typeface="黑体" pitchFamily="49" charset="-122"/>
                <a:ea typeface="黑体" pitchFamily="49" charset="-122"/>
              </a:rPr>
              <a:t>余篇研究论文</a:t>
            </a:r>
            <a:r>
              <a:rPr lang="zh-CN" altLang="en-US" sz="2000" dirty="0" smtClean="0">
                <a:latin typeface="黑体" pitchFamily="49" charset="-122"/>
                <a:ea typeface="黑体" pitchFamily="49" charset="-122"/>
              </a:rPr>
              <a:t>，并获得一项发明专利</a:t>
            </a:r>
            <a:r>
              <a:rPr lang="zh-CN" altLang="zh-CN" sz="2000" dirty="0" smtClean="0">
                <a:latin typeface="黑体" pitchFamily="49" charset="-122"/>
                <a:ea typeface="黑体" pitchFamily="49" charset="-122"/>
              </a:rPr>
              <a:t>。 曾获得</a:t>
            </a:r>
            <a:r>
              <a:rPr lang="en-US" altLang="zh-CN" sz="2000" dirty="0" smtClean="0">
                <a:latin typeface="黑体" pitchFamily="49" charset="-122"/>
                <a:ea typeface="黑体" pitchFamily="49" charset="-122"/>
              </a:rPr>
              <a:t>2001</a:t>
            </a:r>
            <a:r>
              <a:rPr lang="zh-CN" altLang="zh-CN" sz="2000" dirty="0" smtClean="0">
                <a:latin typeface="黑体" pitchFamily="49" charset="-122"/>
                <a:ea typeface="黑体" pitchFamily="49" charset="-122"/>
              </a:rPr>
              <a:t>年度中华医学科学</a:t>
            </a:r>
            <a:r>
              <a:rPr lang="zh-CN" altLang="en-US" sz="2000" dirty="0" smtClean="0">
                <a:latin typeface="黑体" pitchFamily="49" charset="-122"/>
                <a:ea typeface="黑体" pitchFamily="49" charset="-122"/>
              </a:rPr>
              <a:t>奖（</a:t>
            </a:r>
            <a:r>
              <a:rPr lang="zh-CN" altLang="zh-CN" sz="2000" dirty="0" smtClean="0">
                <a:latin typeface="黑体" pitchFamily="49" charset="-122"/>
                <a:ea typeface="黑体" pitchFamily="49" charset="-122"/>
              </a:rPr>
              <a:t>一等奖</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2001</a:t>
            </a:r>
            <a:r>
              <a:rPr lang="zh-CN" altLang="en-US" sz="2000" dirty="0" smtClean="0">
                <a:latin typeface="黑体" pitchFamily="49" charset="-122"/>
                <a:ea typeface="黑体" pitchFamily="49" charset="-122"/>
              </a:rPr>
              <a:t>年度上海市科学技术进步奖（一等奖）、</a:t>
            </a:r>
            <a:r>
              <a:rPr lang="en-US" altLang="zh-CN" sz="2000" dirty="0" smtClean="0">
                <a:latin typeface="黑体" pitchFamily="49" charset="-122"/>
                <a:ea typeface="黑体" pitchFamily="49" charset="-122"/>
              </a:rPr>
              <a:t>2002</a:t>
            </a:r>
            <a:r>
              <a:rPr lang="zh-CN" altLang="zh-CN" sz="2000" dirty="0" smtClean="0">
                <a:latin typeface="黑体" pitchFamily="49" charset="-122"/>
                <a:ea typeface="黑体" pitchFamily="49" charset="-122"/>
              </a:rPr>
              <a:t>年度国家自然科学</a:t>
            </a:r>
            <a:r>
              <a:rPr lang="zh-CN" altLang="en-US" sz="2000" dirty="0" smtClean="0">
                <a:latin typeface="黑体" pitchFamily="49" charset="-122"/>
                <a:ea typeface="黑体" pitchFamily="49" charset="-122"/>
              </a:rPr>
              <a:t>奖（</a:t>
            </a:r>
            <a:r>
              <a:rPr lang="zh-CN" altLang="zh-CN" sz="2000" dirty="0" smtClean="0">
                <a:latin typeface="黑体" pitchFamily="49" charset="-122"/>
                <a:ea typeface="黑体" pitchFamily="49" charset="-122"/>
              </a:rPr>
              <a:t>二等奖</a:t>
            </a:r>
            <a:r>
              <a:rPr lang="zh-CN" altLang="en-US" sz="2000" dirty="0" smtClean="0">
                <a:latin typeface="黑体" pitchFamily="49" charset="-122"/>
                <a:ea typeface="黑体" pitchFamily="49" charset="-122"/>
              </a:rPr>
              <a:t>）</a:t>
            </a:r>
            <a:r>
              <a:rPr lang="zh-CN" altLang="zh-CN" sz="2000" dirty="0" smtClean="0">
                <a:latin typeface="黑体" pitchFamily="49" charset="-122"/>
                <a:ea typeface="黑体" pitchFamily="49" charset="-122"/>
              </a:rPr>
              <a:t>、</a:t>
            </a:r>
            <a:r>
              <a:rPr lang="en-US" altLang="zh-CN" sz="2000" dirty="0" smtClean="0">
                <a:latin typeface="黑体" pitchFamily="49" charset="-122"/>
                <a:ea typeface="黑体" pitchFamily="49" charset="-122"/>
              </a:rPr>
              <a:t>2005</a:t>
            </a:r>
            <a:r>
              <a:rPr lang="zh-CN" altLang="zh-CN" sz="2000" dirty="0" smtClean="0">
                <a:latin typeface="黑体" pitchFamily="49" charset="-122"/>
                <a:ea typeface="黑体" pitchFamily="49" charset="-122"/>
              </a:rPr>
              <a:t>年度美国国立卫生研究院特别神经科学奖。</a:t>
            </a:r>
            <a:r>
              <a:rPr lang="zh-CN" altLang="en-US" sz="2000" dirty="0" smtClean="0">
                <a:latin typeface="黑体" pitchFamily="49" charset="-122"/>
                <a:ea typeface="黑体" pitchFamily="49" charset="-122"/>
              </a:rPr>
              <a:t>目前主要研究方向：</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）神经</a:t>
            </a:r>
            <a:r>
              <a:rPr lang="zh-CN" altLang="en-US" sz="2000" dirty="0">
                <a:latin typeface="黑体" pitchFamily="49" charset="-122"/>
                <a:ea typeface="黑体" pitchFamily="49" charset="-122"/>
              </a:rPr>
              <a:t>退行性疾病，重点研究小胶质细胞衰老对神经细胞的结构和功能的影响，探讨相应的靶点并进行药物研发；</a:t>
            </a:r>
            <a:r>
              <a:rPr lang="en-US" altLang="zh-CN" sz="2000" dirty="0">
                <a:latin typeface="黑体" pitchFamily="49" charset="-122"/>
                <a:ea typeface="黑体" pitchFamily="49" charset="-122"/>
              </a:rPr>
              <a:t>2</a:t>
            </a:r>
            <a:r>
              <a:rPr lang="zh-CN" altLang="en-US" sz="2000" dirty="0">
                <a:latin typeface="黑体" pitchFamily="49" charset="-122"/>
                <a:ea typeface="黑体" pitchFamily="49" charset="-122"/>
              </a:rPr>
              <a:t>）恶性肿瘤，重点研究免疫抑制性微环境对肿瘤细胞生长和侵袭的影响并探讨其分子机理，探讨相应的靶点并进行新药研发。</a:t>
            </a:r>
          </a:p>
        </p:txBody>
      </p:sp>
      <p:pic>
        <p:nvPicPr>
          <p:cNvPr id="5" name="图片 4" descr="C:\Users\apple\Documents\Tencent Files\3070743740\FileRecv\MobileFile\IMG_20160727_084550.jpg"/>
          <p:cNvPicPr/>
          <p:nvPr/>
        </p:nvPicPr>
        <p:blipFill rotWithShape="1">
          <a:blip r:embed="rId2" cstate="print"/>
          <a:srcRect t="11792"/>
          <a:stretch/>
        </p:blipFill>
        <p:spPr bwMode="auto">
          <a:xfrm>
            <a:off x="5115832" y="323050"/>
            <a:ext cx="1878734" cy="2063890"/>
          </a:xfrm>
          <a:prstGeom prst="rect">
            <a:avLst/>
          </a:prstGeom>
          <a:noFill/>
          <a:ln w="9525">
            <a:noFill/>
            <a:miter lim="800000"/>
            <a:headEnd/>
            <a:tailEnd/>
          </a:ln>
        </p:spPr>
      </p:pic>
    </p:spTree>
    <p:extLst>
      <p:ext uri="{BB962C8B-B14F-4D97-AF65-F5344CB8AC3E}">
        <p14:creationId xmlns:p14="http://schemas.microsoft.com/office/powerpoint/2010/main" xmlns="" val="2631390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70015" y="3660862"/>
            <a:ext cx="10509663" cy="1569660"/>
          </a:xfrm>
          <a:prstGeom prst="rect">
            <a:avLst/>
          </a:prstGeom>
        </p:spPr>
        <p:txBody>
          <a:bodyPr wrap="square">
            <a:spAutoFit/>
          </a:bodyPr>
          <a:lstStyle/>
          <a:p>
            <a:pPr algn="just"/>
            <a:r>
              <a:rPr lang="zh-CN" altLang="en-US" sz="2400" dirty="0">
                <a:solidFill>
                  <a:prstClr val="black"/>
                </a:solidFill>
                <a:latin typeface="黑体" pitchFamily="49" charset="-122"/>
                <a:ea typeface="黑体" pitchFamily="49" charset="-122"/>
              </a:rPr>
              <a:t>胡成钰，博士，教授，博士生导师。现任南昌大学生命科学学院教师。江西省百千万人才。主要研究方向：鱼类分子免疫学。主持国家基金项目</a:t>
            </a:r>
            <a:r>
              <a:rPr lang="en-US" altLang="zh-CN" sz="2400" dirty="0">
                <a:solidFill>
                  <a:prstClr val="black"/>
                </a:solidFill>
                <a:latin typeface="黑体" pitchFamily="49" charset="-122"/>
                <a:ea typeface="黑体" pitchFamily="49" charset="-122"/>
              </a:rPr>
              <a:t>5</a:t>
            </a:r>
            <a:r>
              <a:rPr lang="zh-CN" altLang="en-US" sz="2400" dirty="0">
                <a:solidFill>
                  <a:prstClr val="black"/>
                </a:solidFill>
                <a:latin typeface="黑体" pitchFamily="49" charset="-122"/>
                <a:ea typeface="黑体" pitchFamily="49" charset="-122"/>
              </a:rPr>
              <a:t>项，省级项目</a:t>
            </a:r>
            <a:r>
              <a:rPr lang="en-US" altLang="zh-CN" sz="2400" dirty="0">
                <a:solidFill>
                  <a:prstClr val="black"/>
                </a:solidFill>
                <a:latin typeface="黑体" pitchFamily="49" charset="-122"/>
                <a:ea typeface="黑体" pitchFamily="49" charset="-122"/>
              </a:rPr>
              <a:t>5</a:t>
            </a:r>
            <a:r>
              <a:rPr lang="zh-CN" altLang="en-US" sz="2400" dirty="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sym typeface="+mn-ea"/>
              </a:rPr>
              <a:t>获省级奖励</a:t>
            </a:r>
            <a:r>
              <a:rPr lang="en-US" altLang="zh-CN" sz="2400" dirty="0">
                <a:solidFill>
                  <a:prstClr val="black"/>
                </a:solidFill>
                <a:latin typeface="黑体" pitchFamily="49" charset="-122"/>
                <a:ea typeface="黑体" pitchFamily="49" charset="-122"/>
                <a:sym typeface="+mn-ea"/>
              </a:rPr>
              <a:t>5</a:t>
            </a:r>
            <a:r>
              <a:rPr lang="zh-CN" altLang="en-US" sz="2400" dirty="0">
                <a:solidFill>
                  <a:prstClr val="black"/>
                </a:solidFill>
                <a:latin typeface="黑体" pitchFamily="49" charset="-122"/>
                <a:ea typeface="黑体" pitchFamily="49" charset="-122"/>
                <a:sym typeface="+mn-ea"/>
              </a:rPr>
              <a:t>项。</a:t>
            </a:r>
            <a:r>
              <a:rPr lang="zh-CN" altLang="en-US" sz="2400" dirty="0">
                <a:solidFill>
                  <a:prstClr val="black"/>
                </a:solidFill>
                <a:latin typeface="黑体" pitchFamily="49" charset="-122"/>
                <a:ea typeface="黑体" pitchFamily="49" charset="-122"/>
              </a:rPr>
              <a:t>近</a:t>
            </a:r>
            <a:r>
              <a:rPr lang="en-US" altLang="zh-CN" sz="2400" dirty="0">
                <a:solidFill>
                  <a:prstClr val="black"/>
                </a:solidFill>
                <a:latin typeface="黑体" pitchFamily="49" charset="-122"/>
                <a:ea typeface="黑体" pitchFamily="49" charset="-122"/>
              </a:rPr>
              <a:t>3</a:t>
            </a:r>
            <a:r>
              <a:rPr lang="zh-CN" altLang="en-US" sz="2400" dirty="0">
                <a:solidFill>
                  <a:prstClr val="black"/>
                </a:solidFill>
                <a:latin typeface="黑体" pitchFamily="49" charset="-122"/>
                <a:ea typeface="黑体" pitchFamily="49" charset="-122"/>
              </a:rPr>
              <a:t>年在学术刊物上发表论文</a:t>
            </a:r>
            <a:r>
              <a:rPr lang="en-US" sz="2400" dirty="0">
                <a:solidFill>
                  <a:prstClr val="black"/>
                </a:solidFill>
                <a:latin typeface="黑体" pitchFamily="49" charset="-122"/>
                <a:ea typeface="黑体" pitchFamily="49" charset="-122"/>
              </a:rPr>
              <a:t>18</a:t>
            </a:r>
            <a:r>
              <a:rPr lang="zh-CN" altLang="en-US" sz="2400" dirty="0">
                <a:solidFill>
                  <a:prstClr val="black"/>
                </a:solidFill>
                <a:latin typeface="黑体" pitchFamily="49" charset="-122"/>
                <a:ea typeface="黑体" pitchFamily="49" charset="-122"/>
              </a:rPr>
              <a:t>篇，均被</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收录。</a:t>
            </a:r>
            <a:endParaRPr lang="en-US" altLang="zh-CN" sz="2400" dirty="0">
              <a:solidFill>
                <a:prstClr val="black"/>
              </a:solidFill>
              <a:latin typeface="黑体" pitchFamily="49" charset="-122"/>
              <a:ea typeface="黑体" pitchFamily="49" charset="-122"/>
            </a:endParaRPr>
          </a:p>
        </p:txBody>
      </p:sp>
      <p:pic>
        <p:nvPicPr>
          <p:cNvPr id="2" name="Picture 26"/>
          <p:cNvPicPr>
            <a:picLocks noChangeAspect="1"/>
          </p:cNvPicPr>
          <p:nvPr/>
        </p:nvPicPr>
        <p:blipFill>
          <a:blip r:embed="rId2"/>
          <a:srcRect t="10103" r="-1421" b="16991"/>
          <a:stretch>
            <a:fillRect/>
          </a:stretch>
        </p:blipFill>
        <p:spPr>
          <a:xfrm>
            <a:off x="4810216" y="654389"/>
            <a:ext cx="2129149" cy="2611325"/>
          </a:xfrm>
          <a:prstGeom prst="rect">
            <a:avLst/>
          </a:prstGeom>
          <a:noFill/>
          <a:ln w="9525">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3047978" y="539290"/>
            <a:ext cx="8953564" cy="421719"/>
          </a:xfrm>
          <a:prstGeom prst="rect">
            <a:avLst/>
          </a:prstGeom>
          <a:noFill/>
          <a:ln w="9525">
            <a:noFill/>
            <a:miter lim="800000"/>
            <a:headEnd/>
            <a:tailEnd/>
          </a:ln>
        </p:spPr>
        <p:txBody>
          <a:bodyPr wrap="square">
            <a:spAutoFit/>
          </a:bodyPr>
          <a:lstStyle/>
          <a:p>
            <a:pPr>
              <a:lnSpc>
                <a:spcPts val="2800"/>
              </a:lnSpc>
            </a:pPr>
            <a:r>
              <a:rPr lang="zh-CN" altLang="en-US" sz="2000" b="1" dirty="0">
                <a:solidFill>
                  <a:srgbClr val="003399"/>
                </a:solidFill>
                <a:latin typeface="Times New Roman" pitchFamily="18" charset="0"/>
                <a:ea typeface="黑体" pitchFamily="49" charset="-122"/>
                <a:cs typeface="Times New Roman" pitchFamily="18" charset="0"/>
              </a:rPr>
              <a:t>        </a:t>
            </a:r>
            <a:endParaRPr lang="en-US" sz="2000" dirty="0" smtClean="0">
              <a:solidFill>
                <a:srgbClr val="003399"/>
              </a:solidFill>
              <a:latin typeface="Times New Roman" pitchFamily="18" charset="0"/>
              <a:ea typeface="黑体" pitchFamily="49" charset="-122"/>
              <a:cs typeface="Times New Roman" pitchFamily="18" charset="0"/>
            </a:endParaRPr>
          </a:p>
        </p:txBody>
      </p:sp>
      <p:pic>
        <p:nvPicPr>
          <p:cNvPr id="95236" name="Picture 4"/>
          <p:cNvPicPr>
            <a:picLocks noChangeAspect="1" noChangeArrowheads="1"/>
          </p:cNvPicPr>
          <p:nvPr/>
        </p:nvPicPr>
        <p:blipFill>
          <a:blip r:embed="rId2"/>
          <a:srcRect/>
          <a:stretch>
            <a:fillRect/>
          </a:stretch>
        </p:blipFill>
        <p:spPr bwMode="auto">
          <a:xfrm>
            <a:off x="4013860" y="464788"/>
            <a:ext cx="3384467" cy="1895570"/>
          </a:xfrm>
          <a:prstGeom prst="rect">
            <a:avLst/>
          </a:prstGeom>
          <a:noFill/>
          <a:ln w="9525">
            <a:noFill/>
            <a:miter lim="800000"/>
            <a:headEnd/>
            <a:tailEnd/>
          </a:ln>
        </p:spPr>
      </p:pic>
      <p:sp>
        <p:nvSpPr>
          <p:cNvPr id="2" name="灯片编号占位符 1"/>
          <p:cNvSpPr>
            <a:spLocks noGrp="1"/>
          </p:cNvSpPr>
          <p:nvPr>
            <p:ph type="sldNum" sz="quarter" idx="12"/>
          </p:nvPr>
        </p:nvSpPr>
        <p:spPr/>
        <p:txBody>
          <a:bodyPr/>
          <a:lstStyle/>
          <a:p>
            <a:pPr>
              <a:defRPr/>
            </a:pPr>
            <a:fld id="{F4276E4B-0EDE-4CCC-86C1-3990EE47306F}" type="slidenum">
              <a:rPr lang="zh-CN" altLang="en-US" smtClean="0"/>
              <a:pPr>
                <a:defRPr/>
              </a:pPr>
              <a:t>26</a:t>
            </a:fld>
            <a:endParaRPr lang="zh-CN" altLang="en-US"/>
          </a:p>
        </p:txBody>
      </p:sp>
      <p:sp>
        <p:nvSpPr>
          <p:cNvPr id="8" name="矩形 2"/>
          <p:cNvSpPr>
            <a:spLocks noChangeArrowheads="1"/>
          </p:cNvSpPr>
          <p:nvPr/>
        </p:nvSpPr>
        <p:spPr bwMode="auto">
          <a:xfrm>
            <a:off x="369086" y="2512741"/>
            <a:ext cx="11525329" cy="4009367"/>
          </a:xfrm>
          <a:prstGeom prst="rect">
            <a:avLst/>
          </a:prstGeom>
          <a:noFill/>
          <a:ln w="9525">
            <a:noFill/>
            <a:miter lim="800000"/>
            <a:headEnd/>
            <a:tailEnd/>
          </a:ln>
        </p:spPr>
        <p:txBody>
          <a:bodyPr wrap="square">
            <a:spAutoFit/>
          </a:bodyPr>
          <a:lstStyle/>
          <a:p>
            <a:pPr>
              <a:lnSpc>
                <a:spcPts val="2800"/>
              </a:lnSpc>
            </a:pPr>
            <a:r>
              <a:rPr lang="zh-CN" altLang="en-US" sz="2000" dirty="0" smtClean="0">
                <a:latin typeface="黑体" pitchFamily="49" charset="-122"/>
                <a:ea typeface="黑体" pitchFamily="49" charset="-122"/>
                <a:cs typeface="Times New Roman" pitchFamily="18" charset="0"/>
              </a:rPr>
              <a:t>    辛洪波，博士，教育部长江特聘教授，南昌大学副校长，南昌大学“</a:t>
            </a:r>
            <a:r>
              <a:rPr lang="en-US" altLang="zh-CN" sz="2000" dirty="0" smtClean="0">
                <a:latin typeface="黑体" pitchFamily="49" charset="-122"/>
                <a:ea typeface="黑体" pitchFamily="49" charset="-122"/>
                <a:cs typeface="Times New Roman" pitchFamily="18" charset="0"/>
              </a:rPr>
              <a:t>215</a:t>
            </a:r>
            <a:r>
              <a:rPr lang="zh-CN" altLang="en-US" sz="2000" dirty="0" smtClean="0">
                <a:latin typeface="黑体" pitchFamily="49" charset="-122"/>
                <a:ea typeface="黑体" pitchFamily="49" charset="-122"/>
                <a:cs typeface="Times New Roman" pitchFamily="18" charset="0"/>
              </a:rPr>
              <a:t>工程”杰出赣江教授，江西省“赣鄱英才</a:t>
            </a:r>
            <a:r>
              <a:rPr lang="en-US" altLang="zh-CN" sz="2000" dirty="0" smtClean="0">
                <a:latin typeface="黑体" pitchFamily="49" charset="-122"/>
                <a:ea typeface="黑体" pitchFamily="49" charset="-122"/>
                <a:cs typeface="Times New Roman" pitchFamily="18" charset="0"/>
              </a:rPr>
              <a:t>555</a:t>
            </a:r>
            <a:r>
              <a:rPr lang="zh-CN" altLang="en-US" sz="2000" dirty="0" smtClean="0">
                <a:latin typeface="黑体" pitchFamily="49" charset="-122"/>
                <a:ea typeface="黑体" pitchFamily="49" charset="-122"/>
                <a:cs typeface="Times New Roman" pitchFamily="18" charset="0"/>
              </a:rPr>
              <a:t>工程”首批入选者，江西省转化医学创新团队带头人，转化医学江西省高校高水平工程技术研究中心主任，江西省转化医学重点实验主任，江西省生物药物与生物技术协同创新中心主任，南昌大学转化医学研究院院长。</a:t>
            </a:r>
            <a:endParaRPr lang="en-US" altLang="zh-CN" sz="2000" dirty="0" smtClean="0">
              <a:latin typeface="黑体" pitchFamily="49" charset="-122"/>
              <a:ea typeface="黑体" pitchFamily="49" charset="-122"/>
              <a:cs typeface="Times New Roman" pitchFamily="18" charset="0"/>
            </a:endParaRPr>
          </a:p>
          <a:p>
            <a:pPr>
              <a:lnSpc>
                <a:spcPts val="2800"/>
              </a:lnSpc>
            </a:pPr>
            <a:r>
              <a:rPr lang="en-US" altLang="zh-CN" sz="2000" dirty="0" smtClean="0">
                <a:latin typeface="黑体" pitchFamily="49" charset="-122"/>
                <a:ea typeface="黑体" pitchFamily="49" charset="-122"/>
                <a:cs typeface="Times New Roman" pitchFamily="18" charset="0"/>
              </a:rPr>
              <a:t>    1993-2006</a:t>
            </a:r>
            <a:r>
              <a:rPr lang="zh-CN" altLang="en-US" sz="2000" dirty="0" smtClean="0">
                <a:latin typeface="黑体" pitchFamily="49" charset="-122"/>
                <a:ea typeface="黑体" pitchFamily="49" charset="-122"/>
                <a:cs typeface="Times New Roman" pitchFamily="18" charset="0"/>
              </a:rPr>
              <a:t>年曾在美国留学</a:t>
            </a:r>
            <a:r>
              <a:rPr lang="en-US" altLang="zh-CN" sz="2000" dirty="0" smtClean="0">
                <a:latin typeface="黑体" pitchFamily="49" charset="-122"/>
                <a:ea typeface="黑体" pitchFamily="49" charset="-122"/>
                <a:cs typeface="Times New Roman" pitchFamily="18" charset="0"/>
              </a:rPr>
              <a:t>13</a:t>
            </a:r>
            <a:r>
              <a:rPr lang="zh-CN" altLang="en-US" sz="2000" dirty="0" smtClean="0">
                <a:latin typeface="黑体" pitchFamily="49" charset="-122"/>
                <a:ea typeface="黑体" pitchFamily="49" charset="-122"/>
                <a:cs typeface="Times New Roman" pitchFamily="18" charset="0"/>
              </a:rPr>
              <a:t>年，回国前为美国康奈尔大学助理教授。</a:t>
            </a:r>
            <a:r>
              <a:rPr lang="en-US" altLang="zh-CN" sz="2000" dirty="0" smtClean="0">
                <a:latin typeface="黑体" pitchFamily="49" charset="-122"/>
                <a:ea typeface="黑体" pitchFamily="49" charset="-122"/>
                <a:cs typeface="Times New Roman" pitchFamily="18" charset="0"/>
              </a:rPr>
              <a:t>2006</a:t>
            </a:r>
            <a:r>
              <a:rPr lang="zh-CN" altLang="en-US" sz="2000" dirty="0" smtClean="0">
                <a:latin typeface="黑体" pitchFamily="49" charset="-122"/>
                <a:ea typeface="黑体" pitchFamily="49" charset="-122"/>
                <a:cs typeface="Times New Roman" pitchFamily="18" charset="0"/>
              </a:rPr>
              <a:t>年</a:t>
            </a:r>
            <a:r>
              <a:rPr lang="en-US" altLang="zh-CN" sz="2000" dirty="0" smtClean="0">
                <a:latin typeface="黑体" pitchFamily="49" charset="-122"/>
                <a:ea typeface="黑体" pitchFamily="49" charset="-122"/>
                <a:cs typeface="Times New Roman" pitchFamily="18" charset="0"/>
              </a:rPr>
              <a:t>2</a:t>
            </a:r>
            <a:r>
              <a:rPr lang="zh-CN" altLang="en-US" sz="2000" dirty="0" smtClean="0">
                <a:latin typeface="黑体" pitchFamily="49" charset="-122"/>
                <a:ea typeface="黑体" pitchFamily="49" charset="-122"/>
                <a:cs typeface="Times New Roman" pitchFamily="18" charset="0"/>
              </a:rPr>
              <a:t>月至</a:t>
            </a:r>
            <a:r>
              <a:rPr lang="en-US" altLang="zh-CN" sz="2000" dirty="0" smtClean="0">
                <a:latin typeface="黑体" pitchFamily="49" charset="-122"/>
                <a:ea typeface="黑体" pitchFamily="49" charset="-122"/>
                <a:cs typeface="Times New Roman" pitchFamily="18" charset="0"/>
              </a:rPr>
              <a:t>2009</a:t>
            </a:r>
            <a:r>
              <a:rPr lang="zh-CN" altLang="en-US" sz="2000" dirty="0" smtClean="0">
                <a:latin typeface="黑体" pitchFamily="49" charset="-122"/>
                <a:ea typeface="黑体" pitchFamily="49" charset="-122"/>
                <a:cs typeface="Times New Roman" pitchFamily="18" charset="0"/>
              </a:rPr>
              <a:t>年</a:t>
            </a:r>
            <a:r>
              <a:rPr lang="en-US" altLang="zh-CN" sz="2000" dirty="0" smtClean="0">
                <a:latin typeface="黑体" pitchFamily="49" charset="-122"/>
                <a:ea typeface="黑体" pitchFamily="49" charset="-122"/>
                <a:cs typeface="Times New Roman" pitchFamily="18" charset="0"/>
              </a:rPr>
              <a:t>2</a:t>
            </a:r>
            <a:r>
              <a:rPr lang="zh-CN" altLang="en-US" sz="2000" dirty="0" smtClean="0">
                <a:latin typeface="黑体" pitchFamily="49" charset="-122"/>
                <a:ea typeface="黑体" pitchFamily="49" charset="-122"/>
                <a:cs typeface="Times New Roman" pitchFamily="18" charset="0"/>
              </a:rPr>
              <a:t>月为四川大学生物治疗国家重点实验室教授，</a:t>
            </a:r>
            <a:r>
              <a:rPr lang="en-US" altLang="zh-CN" sz="2000" dirty="0" smtClean="0">
                <a:latin typeface="黑体" pitchFamily="49" charset="-122"/>
                <a:ea typeface="黑体" pitchFamily="49" charset="-122"/>
                <a:cs typeface="Times New Roman" pitchFamily="18" charset="0"/>
              </a:rPr>
              <a:t>2009</a:t>
            </a:r>
            <a:r>
              <a:rPr lang="zh-CN" altLang="en-US" sz="2000" dirty="0" smtClean="0">
                <a:latin typeface="黑体" pitchFamily="49" charset="-122"/>
                <a:ea typeface="黑体" pitchFamily="49" charset="-122"/>
                <a:cs typeface="Times New Roman" pitchFamily="18" charset="0"/>
              </a:rPr>
              <a:t>年</a:t>
            </a:r>
            <a:r>
              <a:rPr lang="en-US" altLang="zh-CN" sz="2000" dirty="0" smtClean="0">
                <a:latin typeface="黑体" pitchFamily="49" charset="-122"/>
                <a:ea typeface="黑体" pitchFamily="49" charset="-122"/>
                <a:cs typeface="Times New Roman" pitchFamily="18" charset="0"/>
              </a:rPr>
              <a:t>1</a:t>
            </a:r>
            <a:r>
              <a:rPr lang="zh-CN" altLang="en-US" sz="2000" dirty="0" smtClean="0">
                <a:latin typeface="黑体" pitchFamily="49" charset="-122"/>
                <a:ea typeface="黑体" pitchFamily="49" charset="-122"/>
                <a:cs typeface="Times New Roman" pitchFamily="18" charset="0"/>
              </a:rPr>
              <a:t>月至今为南昌大学教授。目前</a:t>
            </a:r>
            <a:r>
              <a:rPr lang="zh-CN" altLang="en-US" sz="2000" dirty="0">
                <a:latin typeface="黑体" pitchFamily="49" charset="-122"/>
                <a:ea typeface="黑体" pitchFamily="49" charset="-122"/>
                <a:cs typeface="Times New Roman" pitchFamily="18" charset="0"/>
              </a:rPr>
              <a:t>为</a:t>
            </a:r>
            <a:r>
              <a:rPr lang="zh-CN" altLang="en-US" sz="2000" dirty="0" smtClean="0">
                <a:latin typeface="黑体" pitchFamily="49" charset="-122"/>
                <a:ea typeface="黑体" pitchFamily="49" charset="-122"/>
                <a:cs typeface="Times New Roman" pitchFamily="18" charset="0"/>
              </a:rPr>
              <a:t>国家基金委、科技部及教育部等科研项目及人才项目的评审专家。</a:t>
            </a:r>
            <a:r>
              <a:rPr lang="zh-CN" altLang="en-US" sz="2000" dirty="0">
                <a:latin typeface="黑体" pitchFamily="49" charset="-122"/>
                <a:ea typeface="黑体" pitchFamily="49" charset="-122"/>
                <a:cs typeface="Times New Roman" pitchFamily="18" charset="0"/>
              </a:rPr>
              <a:t>主要从事心血管疾病研究及生物药物研发，论文曾在国际知名学术期刊如</a:t>
            </a:r>
            <a:r>
              <a:rPr lang="en-US" altLang="zh-CN" sz="2000" dirty="0">
                <a:latin typeface="黑体" pitchFamily="49" charset="-122"/>
                <a:ea typeface="黑体" pitchFamily="49" charset="-122"/>
                <a:cs typeface="Times New Roman" pitchFamily="18" charset="0"/>
              </a:rPr>
              <a:t>Nature</a:t>
            </a:r>
            <a:r>
              <a:rPr lang="zh-CN" altLang="en-US" sz="2000" dirty="0">
                <a:latin typeface="黑体" pitchFamily="49" charset="-122"/>
                <a:ea typeface="黑体" pitchFamily="49" charset="-122"/>
                <a:cs typeface="Times New Roman" pitchFamily="18" charset="0"/>
              </a:rPr>
              <a:t> ，</a:t>
            </a:r>
            <a:r>
              <a:rPr lang="en-US" altLang="zh-CN" sz="2000" dirty="0">
                <a:latin typeface="黑体" pitchFamily="49" charset="-122"/>
                <a:ea typeface="黑体" pitchFamily="49" charset="-122"/>
                <a:cs typeface="Times New Roman" pitchFamily="18" charset="0"/>
              </a:rPr>
              <a:t> JBC</a:t>
            </a:r>
            <a:r>
              <a:rPr lang="zh-CN" altLang="en-US" sz="2000" dirty="0">
                <a:latin typeface="黑体" pitchFamily="49" charset="-122"/>
                <a:ea typeface="黑体" pitchFamily="49" charset="-122"/>
                <a:cs typeface="Times New Roman" pitchFamily="18" charset="0"/>
              </a:rPr>
              <a:t>，</a:t>
            </a:r>
            <a:r>
              <a:rPr lang="en-US" altLang="zh-CN" sz="2000" dirty="0">
                <a:latin typeface="黑体" pitchFamily="49" charset="-122"/>
                <a:ea typeface="黑体" pitchFamily="49" charset="-122"/>
                <a:cs typeface="Times New Roman" pitchFamily="18" charset="0"/>
              </a:rPr>
              <a:t>NAR</a:t>
            </a:r>
            <a:r>
              <a:rPr lang="zh-CN" altLang="en-US" sz="2000" dirty="0">
                <a:latin typeface="黑体" pitchFamily="49" charset="-122"/>
                <a:ea typeface="黑体" pitchFamily="49" charset="-122"/>
                <a:cs typeface="Times New Roman" pitchFamily="18" charset="0"/>
              </a:rPr>
              <a:t>，</a:t>
            </a:r>
            <a:r>
              <a:rPr lang="en-US" altLang="zh-CN" sz="2000" dirty="0">
                <a:latin typeface="黑体" pitchFamily="49" charset="-122"/>
                <a:ea typeface="黑体" pitchFamily="49" charset="-122"/>
                <a:cs typeface="Times New Roman" pitchFamily="18" charset="0"/>
              </a:rPr>
              <a:t>PANS</a:t>
            </a:r>
            <a:r>
              <a:rPr lang="zh-CN" altLang="en-US" sz="2000" dirty="0">
                <a:latin typeface="黑体" pitchFamily="49" charset="-122"/>
                <a:ea typeface="黑体" pitchFamily="49" charset="-122"/>
                <a:cs typeface="Times New Roman" pitchFamily="18" charset="0"/>
              </a:rPr>
              <a:t>，</a:t>
            </a:r>
            <a:r>
              <a:rPr lang="en-US" altLang="zh-CN" sz="2000" dirty="0">
                <a:latin typeface="黑体" pitchFamily="49" charset="-122"/>
                <a:ea typeface="黑体" pitchFamily="49" charset="-122"/>
                <a:cs typeface="Times New Roman" pitchFamily="18" charset="0"/>
              </a:rPr>
              <a:t>Cir Res</a:t>
            </a:r>
            <a:r>
              <a:rPr lang="zh-CN" altLang="en-US" sz="2000" dirty="0">
                <a:latin typeface="黑体" pitchFamily="49" charset="-122"/>
                <a:ea typeface="黑体" pitchFamily="49" charset="-122"/>
                <a:cs typeface="Times New Roman" pitchFamily="18" charset="0"/>
              </a:rPr>
              <a:t>及</a:t>
            </a:r>
            <a:r>
              <a:rPr lang="en-US" altLang="zh-CN" sz="2000" dirty="0">
                <a:latin typeface="黑体" pitchFamily="49" charset="-122"/>
                <a:ea typeface="黑体" pitchFamily="49" charset="-122"/>
                <a:cs typeface="Times New Roman" pitchFamily="18" charset="0"/>
              </a:rPr>
              <a:t>ATVB</a:t>
            </a:r>
            <a:r>
              <a:rPr lang="zh-CN" altLang="en-US" sz="2000" dirty="0">
                <a:latin typeface="黑体" pitchFamily="49" charset="-122"/>
                <a:ea typeface="黑体" pitchFamily="49" charset="-122"/>
                <a:cs typeface="Times New Roman" pitchFamily="18" charset="0"/>
              </a:rPr>
              <a:t>等发表。至今已发表论文近</a:t>
            </a:r>
            <a:r>
              <a:rPr lang="en-US" altLang="zh-CN" sz="2000" dirty="0">
                <a:latin typeface="黑体" pitchFamily="49" charset="-122"/>
                <a:ea typeface="黑体" pitchFamily="49" charset="-122"/>
                <a:cs typeface="Times New Roman" pitchFamily="18" charset="0"/>
              </a:rPr>
              <a:t>90</a:t>
            </a:r>
            <a:r>
              <a:rPr lang="zh-CN" altLang="en-US" sz="2000" dirty="0">
                <a:latin typeface="黑体" pitchFamily="49" charset="-122"/>
                <a:ea typeface="黑体" pitchFamily="49" charset="-122"/>
                <a:cs typeface="Times New Roman" pitchFamily="18" charset="0"/>
              </a:rPr>
              <a:t>篇。获国际及国内</a:t>
            </a:r>
            <a:r>
              <a:rPr lang="zh-CN" altLang="en-US" sz="2000" dirty="0" smtClean="0">
                <a:latin typeface="黑体" pitchFamily="49" charset="-122"/>
                <a:ea typeface="黑体" pitchFamily="49" charset="-122"/>
                <a:cs typeface="Times New Roman" pitchFamily="18" charset="0"/>
              </a:rPr>
              <a:t>发明授权专利</a:t>
            </a:r>
            <a:r>
              <a:rPr lang="en-US" altLang="zh-CN" sz="2000" dirty="0" smtClean="0">
                <a:latin typeface="黑体" pitchFamily="49" charset="-122"/>
                <a:ea typeface="黑体" pitchFamily="49" charset="-122"/>
                <a:cs typeface="Times New Roman" pitchFamily="18" charset="0"/>
              </a:rPr>
              <a:t>4</a:t>
            </a:r>
            <a:r>
              <a:rPr lang="zh-CN" altLang="en-US" sz="2000" dirty="0">
                <a:latin typeface="黑体" pitchFamily="49" charset="-122"/>
                <a:ea typeface="黑体" pitchFamily="49" charset="-122"/>
                <a:cs typeface="Times New Roman" pitchFamily="18" charset="0"/>
              </a:rPr>
              <a:t>项。获</a:t>
            </a:r>
            <a:r>
              <a:rPr lang="en-US" altLang="zh-CN" sz="2000" dirty="0">
                <a:latin typeface="黑体" pitchFamily="49" charset="-122"/>
                <a:ea typeface="黑体" pitchFamily="49" charset="-122"/>
                <a:cs typeface="Times New Roman" pitchFamily="18" charset="0"/>
              </a:rPr>
              <a:t>2010</a:t>
            </a:r>
            <a:r>
              <a:rPr lang="zh-CN" altLang="en-US" sz="2000" dirty="0">
                <a:latin typeface="黑体" pitchFamily="49" charset="-122"/>
                <a:ea typeface="黑体" pitchFamily="49" charset="-122"/>
                <a:cs typeface="Times New Roman" pitchFamily="18" charset="0"/>
              </a:rPr>
              <a:t>年中国侨界贡献奖（创新人才）、</a:t>
            </a:r>
            <a:r>
              <a:rPr lang="en-US" altLang="zh-CN" sz="2000" dirty="0">
                <a:latin typeface="黑体" pitchFamily="49" charset="-122"/>
                <a:ea typeface="黑体" pitchFamily="49" charset="-122"/>
                <a:cs typeface="Times New Roman" pitchFamily="18" charset="0"/>
              </a:rPr>
              <a:t>2013</a:t>
            </a:r>
            <a:r>
              <a:rPr lang="zh-CN" altLang="en-US" sz="2000" dirty="0">
                <a:latin typeface="黑体" pitchFamily="49" charset="-122"/>
                <a:ea typeface="黑体" pitchFamily="49" charset="-122"/>
                <a:cs typeface="Times New Roman" pitchFamily="18" charset="0"/>
              </a:rPr>
              <a:t>年江西省自然科学奖一等奖、</a:t>
            </a:r>
            <a:r>
              <a:rPr lang="en-US" altLang="zh-CN" sz="2000" dirty="0">
                <a:latin typeface="黑体" pitchFamily="49" charset="-122"/>
                <a:ea typeface="黑体" pitchFamily="49" charset="-122"/>
                <a:cs typeface="Times New Roman" pitchFamily="18" charset="0"/>
              </a:rPr>
              <a:t>2014</a:t>
            </a:r>
            <a:r>
              <a:rPr lang="zh-CN" altLang="en-US" sz="2000" dirty="0">
                <a:latin typeface="黑体" pitchFamily="49" charset="-122"/>
                <a:ea typeface="黑体" pitchFamily="49" charset="-122"/>
                <a:cs typeface="Times New Roman" pitchFamily="18" charset="0"/>
              </a:rPr>
              <a:t>年中国侨界贡献奖（创新团队）及</a:t>
            </a:r>
            <a:r>
              <a:rPr lang="en-US" altLang="zh-CN" sz="2000" dirty="0">
                <a:latin typeface="黑体" pitchFamily="49" charset="-122"/>
                <a:ea typeface="黑体" pitchFamily="49" charset="-122"/>
                <a:cs typeface="Times New Roman" pitchFamily="18" charset="0"/>
              </a:rPr>
              <a:t>2016</a:t>
            </a:r>
            <a:r>
              <a:rPr lang="zh-CN" altLang="en-US" sz="2000" dirty="0">
                <a:latin typeface="黑体" pitchFamily="49" charset="-122"/>
                <a:ea typeface="黑体" pitchFamily="49" charset="-122"/>
                <a:cs typeface="Times New Roman" pitchFamily="18" charset="0"/>
              </a:rPr>
              <a:t>年江西省自然科学奖二等奖。</a:t>
            </a:r>
            <a:r>
              <a:rPr lang="en-US" altLang="zh-CN" sz="2000" dirty="0">
                <a:latin typeface="黑体" pitchFamily="49" charset="-122"/>
                <a:ea typeface="黑体" pitchFamily="49" charset="-122"/>
                <a:cs typeface="Times New Roman" pitchFamily="18" charset="0"/>
              </a:rPr>
              <a:t>2009</a:t>
            </a:r>
            <a:r>
              <a:rPr lang="zh-CN" altLang="en-US" sz="2000" dirty="0">
                <a:latin typeface="黑体" pitchFamily="49" charset="-122"/>
                <a:ea typeface="黑体" pitchFamily="49" charset="-122"/>
                <a:cs typeface="Times New Roman" pitchFamily="18" charset="0"/>
              </a:rPr>
              <a:t>年加盟南昌大学以来共主持国家、省部级科研</a:t>
            </a:r>
            <a:r>
              <a:rPr lang="zh-CN" altLang="en-US" sz="2000" dirty="0" smtClean="0">
                <a:latin typeface="黑体" pitchFamily="49" charset="-122"/>
                <a:ea typeface="黑体" pitchFamily="49" charset="-122"/>
                <a:cs typeface="Times New Roman" pitchFamily="18" charset="0"/>
              </a:rPr>
              <a:t>项目</a:t>
            </a:r>
            <a:r>
              <a:rPr lang="en-US" altLang="zh-CN" sz="2000" dirty="0" smtClean="0">
                <a:latin typeface="黑体" pitchFamily="49" charset="-122"/>
                <a:ea typeface="黑体" pitchFamily="49" charset="-122"/>
                <a:cs typeface="Times New Roman" pitchFamily="18" charset="0"/>
              </a:rPr>
              <a:t>10</a:t>
            </a:r>
            <a:r>
              <a:rPr lang="zh-CN" altLang="en-US" sz="2000" dirty="0" smtClean="0">
                <a:latin typeface="黑体" pitchFamily="49" charset="-122"/>
                <a:ea typeface="黑体" pitchFamily="49" charset="-122"/>
                <a:cs typeface="Times New Roman" pitchFamily="18" charset="0"/>
              </a:rPr>
              <a:t>余项。</a:t>
            </a:r>
            <a:endParaRPr lang="en-US" sz="2000" dirty="0">
              <a:latin typeface="黑体" pitchFamily="49" charset="-122"/>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3776" y="365125"/>
            <a:ext cx="10380023" cy="1325563"/>
          </a:xfrm>
        </p:spPr>
        <p:txBody>
          <a:bodyPr/>
          <a:lstStyle/>
          <a:p>
            <a:r>
              <a:rPr lang="zh-CN" altLang="en-US" dirty="0" smtClean="0">
                <a:latin typeface="黑体" pitchFamily="49" charset="-122"/>
                <a:ea typeface="黑体" pitchFamily="49" charset="-122"/>
              </a:rPr>
              <a:t>生化与</a:t>
            </a:r>
            <a:r>
              <a:rPr lang="zh-CN" altLang="en-US" dirty="0" smtClean="0">
                <a:latin typeface="黑体" pitchFamily="49" charset="-122"/>
                <a:ea typeface="黑体" pitchFamily="49" charset="-122"/>
              </a:rPr>
              <a:t>分子生物学 </a:t>
            </a:r>
            <a:r>
              <a:rPr lang="en-US" altLang="zh-CN" dirty="0" smtClean="0">
                <a:latin typeface="黑体" pitchFamily="49" charset="-122"/>
                <a:ea typeface="黑体" pitchFamily="49" charset="-122"/>
              </a:rPr>
              <a:t>071010</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838200" y="1825625"/>
            <a:ext cx="10515600" cy="1962604"/>
          </a:xfrm>
        </p:spPr>
        <p:txBody>
          <a:bodyPr/>
          <a:lstStyle/>
          <a:p>
            <a:r>
              <a:rPr lang="zh-CN" altLang="en-US" dirty="0" smtClean="0">
                <a:latin typeface="黑体" pitchFamily="49" charset="-122"/>
                <a:ea typeface="黑体" pitchFamily="49" charset="-122"/>
              </a:rPr>
              <a:t>“生化与分子生物学”属生物学一级学科下的二级学科硕士点，于</a:t>
            </a:r>
            <a:r>
              <a:rPr lang="en-US" dirty="0" smtClean="0">
                <a:latin typeface="黑体" pitchFamily="49" charset="-122"/>
                <a:ea typeface="黑体" pitchFamily="49" charset="-122"/>
              </a:rPr>
              <a:t>1984</a:t>
            </a:r>
            <a:r>
              <a:rPr lang="zh-CN" altLang="en-US" dirty="0" smtClean="0">
                <a:latin typeface="黑体" pitchFamily="49" charset="-122"/>
                <a:ea typeface="黑体" pitchFamily="49" charset="-122"/>
              </a:rPr>
              <a:t>年申请硕士学位授权并获得批准并招生，每年招生人数为</a:t>
            </a:r>
            <a:r>
              <a:rPr lang="en-US" dirty="0" smtClean="0">
                <a:latin typeface="黑体" pitchFamily="49" charset="-122"/>
                <a:ea typeface="黑体" pitchFamily="49" charset="-122"/>
              </a:rPr>
              <a:t>9-15</a:t>
            </a:r>
            <a:r>
              <a:rPr lang="zh-CN" altLang="en-US" dirty="0" smtClean="0">
                <a:latin typeface="黑体" pitchFamily="49" charset="-122"/>
                <a:ea typeface="黑体" pitchFamily="49" charset="-122"/>
              </a:rPr>
              <a:t>人。“生物化学与分子生物学”学位点师资力量雄厚，包括专职教授</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名、副教授</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名。</a:t>
            </a:r>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A8D4467-B277-44F6-BB18-09B90330085F}"/>
              </a:ext>
            </a:extLst>
          </p:cNvPr>
          <p:cNvSpPr/>
          <p:nvPr/>
        </p:nvSpPr>
        <p:spPr>
          <a:xfrm>
            <a:off x="819397" y="3245225"/>
            <a:ext cx="10580915" cy="830997"/>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陈胜寒，教</a:t>
            </a:r>
            <a:r>
              <a:rPr lang="zh-CN" altLang="en-US" sz="2400" dirty="0">
                <a:solidFill>
                  <a:prstClr val="black"/>
                </a:solidFill>
                <a:latin typeface="黑体" pitchFamily="49" charset="-122"/>
                <a:ea typeface="黑体" pitchFamily="49" charset="-122"/>
              </a:rPr>
              <a:t>授，博士生导师</a:t>
            </a:r>
            <a:r>
              <a:rPr lang="zh-CN" altLang="en-US" sz="2400" dirty="0" smtClean="0">
                <a:solidFill>
                  <a:prstClr val="black"/>
                </a:solidFill>
                <a:latin typeface="黑体" pitchFamily="49" charset="-122"/>
                <a:ea typeface="黑体" pitchFamily="49" charset="-122"/>
              </a:rPr>
              <a:t>。主</a:t>
            </a:r>
            <a:r>
              <a:rPr lang="zh-CN" altLang="en-US" sz="2400" dirty="0">
                <a:solidFill>
                  <a:prstClr val="black"/>
                </a:solidFill>
                <a:latin typeface="黑体" pitchFamily="49" charset="-122"/>
                <a:ea typeface="黑体" pitchFamily="49" charset="-122"/>
              </a:rPr>
              <a:t>要研究方向</a:t>
            </a:r>
            <a:r>
              <a:rPr lang="zh-CN" altLang="en-US" sz="2400" dirty="0" smtClean="0">
                <a:solidFill>
                  <a:prstClr val="black"/>
                </a:solidFill>
                <a:latin typeface="黑体" pitchFamily="49" charset="-122"/>
                <a:ea typeface="黑体" pitchFamily="49" charset="-122"/>
              </a:rPr>
              <a:t>：血管衰老</a:t>
            </a:r>
            <a:r>
              <a:rPr lang="en-US" altLang="zh-CN" sz="2400" dirty="0" smtClean="0">
                <a:solidFill>
                  <a:prstClr val="black"/>
                </a:solidFill>
                <a:latin typeface="黑体" pitchFamily="49" charset="-122"/>
                <a:ea typeface="黑体" pitchFamily="49" charset="-122"/>
              </a:rPr>
              <a:t>—</a:t>
            </a:r>
            <a:r>
              <a:rPr lang="zh-CN" altLang="en-US" sz="2400" dirty="0" smtClean="0">
                <a:solidFill>
                  <a:prstClr val="black"/>
                </a:solidFill>
                <a:latin typeface="黑体" pitchFamily="49" charset="-122"/>
                <a:ea typeface="黑体" pitchFamily="49" charset="-122"/>
              </a:rPr>
              <a:t>衰老的表观遗传调控。参与国</a:t>
            </a:r>
            <a:r>
              <a:rPr lang="zh-CN" altLang="en-US" sz="2400" dirty="0">
                <a:solidFill>
                  <a:prstClr val="black"/>
                </a:solidFill>
                <a:latin typeface="黑体" pitchFamily="49" charset="-122"/>
                <a:ea typeface="黑体" pitchFamily="49" charset="-122"/>
              </a:rPr>
              <a:t>家</a:t>
            </a:r>
            <a:r>
              <a:rPr lang="zh-CN" altLang="en-US" sz="2400" dirty="0" smtClean="0">
                <a:solidFill>
                  <a:prstClr val="black"/>
                </a:solidFill>
                <a:latin typeface="黑体" pitchFamily="49" charset="-122"/>
                <a:ea typeface="黑体" pitchFamily="49" charset="-122"/>
              </a:rPr>
              <a:t>级重点项目</a:t>
            </a:r>
            <a:r>
              <a:rPr lang="en-US" altLang="zh-CN" sz="2400" dirty="0" smtClean="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在学术刊物上发表论文</a:t>
            </a:r>
            <a:r>
              <a:rPr lang="en-US" altLang="zh-CN" sz="2400" dirty="0" smtClean="0">
                <a:solidFill>
                  <a:prstClr val="black"/>
                </a:solidFill>
                <a:latin typeface="黑体" pitchFamily="49" charset="-122"/>
                <a:ea typeface="黑体" pitchFamily="49" charset="-122"/>
              </a:rPr>
              <a:t>24</a:t>
            </a:r>
            <a:r>
              <a:rPr lang="zh-CN" altLang="en-US" sz="2400" dirty="0" smtClean="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a:t>
            </a:r>
            <a:r>
              <a:rPr lang="zh-CN" altLang="en-US" sz="2400" dirty="0" smtClean="0">
                <a:solidFill>
                  <a:prstClr val="black"/>
                </a:solidFill>
                <a:latin typeface="黑体" pitchFamily="49" charset="-122"/>
                <a:ea typeface="黑体" pitchFamily="49" charset="-122"/>
              </a:rPr>
              <a:t>录</a:t>
            </a:r>
            <a:r>
              <a:rPr lang="en-US" altLang="zh-CN" sz="2400" dirty="0" smtClean="0">
                <a:solidFill>
                  <a:prstClr val="black"/>
                </a:solidFill>
                <a:latin typeface="黑体" pitchFamily="49" charset="-122"/>
                <a:ea typeface="黑体" pitchFamily="49" charset="-122"/>
              </a:rPr>
              <a:t>24</a:t>
            </a:r>
            <a:r>
              <a:rPr lang="zh-CN" altLang="en-US" sz="2400" dirty="0" smtClean="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endParaRPr lang="en-US" altLang="zh-CN" sz="2400" dirty="0">
              <a:solidFill>
                <a:prstClr val="black"/>
              </a:solidFill>
              <a:latin typeface="黑体" pitchFamily="49" charset="-122"/>
              <a:ea typeface="黑体" pitchFamily="49" charset="-122"/>
            </a:endParaRPr>
          </a:p>
        </p:txBody>
      </p:sp>
      <p:pic>
        <p:nvPicPr>
          <p:cNvPr id="5" name="Picture 4"/>
          <p:cNvPicPr>
            <a:picLocks noChangeAspect="1"/>
          </p:cNvPicPr>
          <p:nvPr/>
        </p:nvPicPr>
        <p:blipFill>
          <a:blip r:embed="rId2"/>
          <a:stretch>
            <a:fillRect/>
          </a:stretch>
        </p:blipFill>
        <p:spPr>
          <a:xfrm>
            <a:off x="4947991" y="471464"/>
            <a:ext cx="1987197" cy="2560082"/>
          </a:xfrm>
          <a:prstGeom prst="rect">
            <a:avLst/>
          </a:prstGeom>
        </p:spPr>
      </p:pic>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36270" y="3840480"/>
            <a:ext cx="10617530" cy="1289660"/>
          </a:xfrm>
        </p:spPr>
        <p:txBody>
          <a:bodyPr>
            <a:normAutofit/>
          </a:bodyPr>
          <a:lstStyle/>
          <a:p>
            <a:pPr marL="0" lvl="0" indent="0">
              <a:lnSpc>
                <a:spcPct val="100000"/>
              </a:lnSpc>
              <a:spcBef>
                <a:spcPts val="0"/>
              </a:spcBef>
              <a:buNone/>
              <a:defRPr/>
            </a:pPr>
            <a:r>
              <a:rPr kumimoji="1" lang="zh-CN" altLang="en-US" sz="2400" dirty="0" smtClean="0">
                <a:latin typeface="黑体" pitchFamily="49" charset="-122"/>
                <a:ea typeface="黑体" pitchFamily="49" charset="-122"/>
              </a:rPr>
              <a:t>丁霞，博士，教授，硕士生导师。江西省杰出青年人才。主要研究方向：</a:t>
            </a:r>
            <a:r>
              <a:rPr lang="zh-CN" altLang="zh-CN" sz="2400" dirty="0">
                <a:latin typeface="黑体" pitchFamily="49" charset="-122"/>
                <a:ea typeface="黑体" pitchFamily="49" charset="-122"/>
              </a:rPr>
              <a:t>环境微生物在复杂体系中的</a:t>
            </a:r>
            <a:r>
              <a:rPr lang="zh-CN" altLang="zh-CN" sz="2400" dirty="0" smtClean="0">
                <a:latin typeface="黑体" pitchFamily="49" charset="-122"/>
                <a:ea typeface="黑体" pitchFamily="49" charset="-122"/>
              </a:rPr>
              <a:t>功能</a:t>
            </a:r>
            <a:r>
              <a:rPr kumimoji="1" lang="zh-CN" altLang="en-US" sz="2400" dirty="0" smtClean="0">
                <a:latin typeface="黑体" pitchFamily="49" charset="-122"/>
                <a:ea typeface="黑体" pitchFamily="49" charset="-122"/>
              </a:rPr>
              <a:t>。主持国家自然科学基金</a:t>
            </a:r>
            <a:r>
              <a:rPr kumimoji="1" lang="en-US" altLang="zh-CN" sz="2400" dirty="0" smtClean="0">
                <a:latin typeface="黑体" pitchFamily="49" charset="-122"/>
                <a:ea typeface="黑体" pitchFamily="49" charset="-122"/>
              </a:rPr>
              <a:t>3</a:t>
            </a:r>
            <a:r>
              <a:rPr kumimoji="1" lang="zh-CN" altLang="en-US" sz="2400" dirty="0" smtClean="0">
                <a:latin typeface="黑体" pitchFamily="49" charset="-122"/>
                <a:ea typeface="黑体" pitchFamily="49" charset="-122"/>
              </a:rPr>
              <a:t>项，省部级项目</a:t>
            </a:r>
            <a:r>
              <a:rPr kumimoji="1" lang="en-US" altLang="zh-CN" sz="2400" dirty="0" smtClean="0">
                <a:latin typeface="黑体" pitchFamily="49" charset="-122"/>
                <a:ea typeface="黑体" pitchFamily="49" charset="-122"/>
              </a:rPr>
              <a:t>4</a:t>
            </a:r>
            <a:r>
              <a:rPr kumimoji="1" lang="zh-CN" altLang="en-US" sz="2400" dirty="0" smtClean="0">
                <a:latin typeface="黑体" pitchFamily="49" charset="-122"/>
                <a:ea typeface="黑体" pitchFamily="49" charset="-122"/>
              </a:rPr>
              <a:t>项。在学术刊物上发表论文</a:t>
            </a:r>
            <a:r>
              <a:rPr kumimoji="1" lang="en-US" altLang="zh-CN" sz="2400" dirty="0" smtClean="0">
                <a:latin typeface="黑体" pitchFamily="49" charset="-122"/>
                <a:ea typeface="黑体" pitchFamily="49" charset="-122"/>
              </a:rPr>
              <a:t>10</a:t>
            </a:r>
            <a:r>
              <a:rPr kumimoji="1" lang="zh-CN" altLang="en-US" sz="2400" dirty="0" smtClean="0">
                <a:latin typeface="黑体" pitchFamily="49" charset="-122"/>
                <a:ea typeface="黑体" pitchFamily="49" charset="-122"/>
              </a:rPr>
              <a:t>余篇，</a:t>
            </a:r>
            <a:r>
              <a:rPr kumimoji="1" lang="en-US" altLang="zh-CN" sz="2400" dirty="0" smtClean="0">
                <a:latin typeface="黑体" pitchFamily="49" charset="-122"/>
                <a:ea typeface="黑体" pitchFamily="49" charset="-122"/>
              </a:rPr>
              <a:t>SCI</a:t>
            </a:r>
            <a:r>
              <a:rPr kumimoji="1" lang="zh-CN" altLang="en-US" sz="2400" dirty="0" smtClean="0">
                <a:latin typeface="黑体" pitchFamily="49" charset="-122"/>
                <a:ea typeface="黑体" pitchFamily="49" charset="-122"/>
              </a:rPr>
              <a:t>收录</a:t>
            </a:r>
            <a:r>
              <a:rPr kumimoji="1" lang="en-US" altLang="zh-CN" sz="2400" dirty="0" smtClean="0">
                <a:latin typeface="黑体" pitchFamily="49" charset="-122"/>
                <a:ea typeface="黑体" pitchFamily="49" charset="-122"/>
              </a:rPr>
              <a:t>12</a:t>
            </a:r>
            <a:r>
              <a:rPr kumimoji="1" lang="zh-CN" altLang="en-US" sz="2400" dirty="0" smtClean="0">
                <a:latin typeface="黑体" pitchFamily="49" charset="-122"/>
                <a:ea typeface="黑体" pitchFamily="49" charset="-122"/>
              </a:rPr>
              <a:t>篇；主编（参）著作</a:t>
            </a:r>
            <a:r>
              <a:rPr kumimoji="1" lang="en-US" altLang="zh-CN" sz="2400" dirty="0" smtClean="0">
                <a:latin typeface="黑体" pitchFamily="49" charset="-122"/>
                <a:ea typeface="黑体" pitchFamily="49" charset="-122"/>
              </a:rPr>
              <a:t>2</a:t>
            </a:r>
            <a:r>
              <a:rPr kumimoji="1" lang="zh-CN" altLang="en-US" sz="2400" dirty="0" smtClean="0">
                <a:latin typeface="黑体" pitchFamily="49" charset="-122"/>
                <a:ea typeface="黑体" pitchFamily="49" charset="-122"/>
              </a:rPr>
              <a:t>部。</a:t>
            </a:r>
            <a:endParaRPr kumimoji="1" lang="zh-CN" altLang="en-US" sz="2400" dirty="0">
              <a:latin typeface="黑体" pitchFamily="49" charset="-122"/>
              <a:ea typeface="黑体" pitchFamily="49" charset="-122"/>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xmlns="" val="0"/>
              </a:ext>
            </a:extLst>
          </a:blip>
          <a:srcRect l="9357" t="20967" r="9409" b="32194"/>
          <a:stretch/>
        </p:blipFill>
        <p:spPr>
          <a:xfrm>
            <a:off x="3573137" y="543890"/>
            <a:ext cx="4418957" cy="2834697"/>
          </a:xfrm>
          <a:prstGeom prst="rect">
            <a:avLst/>
          </a:prstGeom>
        </p:spPr>
      </p:pic>
    </p:spTree>
    <p:extLst>
      <p:ext uri="{BB962C8B-B14F-4D97-AF65-F5344CB8AC3E}">
        <p14:creationId xmlns:p14="http://schemas.microsoft.com/office/powerpoint/2010/main" xmlns="" val="1326520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A8D4467-B277-44F6-BB18-09B90330085F}"/>
              </a:ext>
            </a:extLst>
          </p:cNvPr>
          <p:cNvSpPr/>
          <p:nvPr/>
        </p:nvSpPr>
        <p:spPr>
          <a:xfrm>
            <a:off x="950026" y="2793966"/>
            <a:ext cx="9987148" cy="3046988"/>
          </a:xfrm>
          <a:prstGeom prst="rect">
            <a:avLst/>
          </a:prstGeom>
        </p:spPr>
        <p:txBody>
          <a:bodyPr wrap="square">
            <a:spAutoFit/>
          </a:bodyPr>
          <a:lstStyle/>
          <a:p>
            <a:pPr algn="just"/>
            <a:r>
              <a:rPr lang="zh-CN" altLang="en-US" sz="2400" dirty="0" smtClean="0">
                <a:solidFill>
                  <a:srgbClr val="000000"/>
                </a:solidFill>
                <a:latin typeface="黑体" pitchFamily="49" charset="-122"/>
                <a:ea typeface="黑体" pitchFamily="49" charset="-122"/>
                <a:cs typeface="Times New Roman" pitchFamily="18" charset="0"/>
              </a:rPr>
              <a:t>罗丽萍，博士，教授，博士生导师。中国养蜂学会蜂产品专业委员会副主任、省主要学科学术和技术带头人、省百千万人才、 “井冈之星”青年科学家、江西省优秀科技工作者、</a:t>
            </a:r>
            <a:r>
              <a:rPr lang="zh-CN" altLang="en-US" sz="2400" dirty="0" smtClean="0">
                <a:latin typeface="黑体" pitchFamily="49" charset="-122"/>
                <a:ea typeface="黑体" pitchFamily="49" charset="-122"/>
                <a:cs typeface="Times New Roman" pitchFamily="18" charset="0"/>
              </a:rPr>
              <a:t>江西省</a:t>
            </a:r>
            <a:r>
              <a:rPr lang="en-US" sz="2400" dirty="0" smtClean="0">
                <a:latin typeface="黑体" pitchFamily="49" charset="-122"/>
                <a:ea typeface="黑体" pitchFamily="49" charset="-122"/>
                <a:cs typeface="Times New Roman" pitchFamily="18" charset="0"/>
              </a:rPr>
              <a:t>“</a:t>
            </a:r>
            <a:r>
              <a:rPr lang="en-US" altLang="zh-CN" sz="2400" dirty="0" smtClean="0">
                <a:latin typeface="黑体" pitchFamily="49" charset="-122"/>
                <a:ea typeface="黑体" pitchFamily="49" charset="-122"/>
                <a:cs typeface="Times New Roman" pitchFamily="18" charset="0"/>
              </a:rPr>
              <a:t>5511”</a:t>
            </a:r>
            <a:r>
              <a:rPr lang="zh-CN" altLang="en-US" sz="2400" dirty="0" smtClean="0">
                <a:latin typeface="黑体" pitchFamily="49" charset="-122"/>
                <a:ea typeface="黑体" pitchFamily="49" charset="-122"/>
                <a:cs typeface="Times New Roman" pitchFamily="18" charset="0"/>
              </a:rPr>
              <a:t>科技创新人才、首批 </a:t>
            </a:r>
            <a:r>
              <a:rPr lang="en-US" sz="2400" dirty="0" smtClean="0">
                <a:latin typeface="黑体" pitchFamily="49" charset="-122"/>
                <a:ea typeface="黑体" pitchFamily="49" charset="-122"/>
                <a:cs typeface="Times New Roman" pitchFamily="18" charset="0"/>
              </a:rPr>
              <a:t>“</a:t>
            </a:r>
            <a:r>
              <a:rPr lang="en-US" altLang="zh-CN" sz="2400" dirty="0" smtClean="0">
                <a:latin typeface="黑体" pitchFamily="49" charset="-122"/>
                <a:ea typeface="黑体" pitchFamily="49" charset="-122"/>
                <a:cs typeface="Times New Roman" pitchFamily="18" charset="0"/>
              </a:rPr>
              <a:t>215</a:t>
            </a:r>
            <a:r>
              <a:rPr lang="zh-CN" altLang="en-US" sz="2400" dirty="0" smtClean="0">
                <a:latin typeface="黑体" pitchFamily="49" charset="-122"/>
                <a:ea typeface="黑体" pitchFamily="49" charset="-122"/>
                <a:cs typeface="Times New Roman" pitchFamily="18" charset="0"/>
              </a:rPr>
              <a:t>人才工程</a:t>
            </a:r>
            <a:r>
              <a:rPr lang="en-US" sz="2400" dirty="0" smtClean="0">
                <a:latin typeface="黑体" pitchFamily="49" charset="-122"/>
                <a:ea typeface="黑体" pitchFamily="49" charset="-122"/>
                <a:cs typeface="Times New Roman" pitchFamily="18" charset="0"/>
              </a:rPr>
              <a:t>” </a:t>
            </a:r>
            <a:r>
              <a:rPr lang="zh-CN" altLang="en-US" sz="2400" dirty="0" smtClean="0">
                <a:latin typeface="黑体" pitchFamily="49" charset="-122"/>
                <a:ea typeface="黑体" pitchFamily="49" charset="-122"/>
                <a:cs typeface="Times New Roman" pitchFamily="18" charset="0"/>
              </a:rPr>
              <a:t>赣江特聘教授</a:t>
            </a:r>
            <a:r>
              <a:rPr lang="zh-CN" altLang="en-US" sz="2400" dirty="0" smtClean="0">
                <a:solidFill>
                  <a:srgbClr val="000000"/>
                </a:solidFill>
                <a:latin typeface="黑体" pitchFamily="49" charset="-122"/>
                <a:ea typeface="黑体" pitchFamily="49" charset="-122"/>
                <a:cs typeface="Times New Roman" pitchFamily="18" charset="0"/>
              </a:rPr>
              <a:t>。主要研究方向：研究在不同条件下代谢组学的原位质谱分析及动态监测，解析植物发育及应对外界环境的调控机制。主持国家级项目</a:t>
            </a:r>
            <a:r>
              <a:rPr lang="en-US" altLang="zh-CN" sz="2400" b="1" dirty="0" smtClean="0">
                <a:solidFill>
                  <a:srgbClr val="000000"/>
                </a:solidFill>
                <a:latin typeface="黑体" pitchFamily="49" charset="-122"/>
                <a:ea typeface="黑体" pitchFamily="49" charset="-122"/>
                <a:cs typeface="Times New Roman" pitchFamily="18" charset="0"/>
              </a:rPr>
              <a:t>3</a:t>
            </a:r>
            <a:r>
              <a:rPr lang="zh-CN" altLang="en-US" sz="2400" b="1" dirty="0" smtClean="0">
                <a:solidFill>
                  <a:srgbClr val="000000"/>
                </a:solidFill>
                <a:latin typeface="黑体" pitchFamily="49" charset="-122"/>
                <a:ea typeface="黑体" pitchFamily="49" charset="-122"/>
                <a:cs typeface="Times New Roman" pitchFamily="18" charset="0"/>
              </a:rPr>
              <a:t>项</a:t>
            </a:r>
            <a:r>
              <a:rPr lang="zh-CN" altLang="en-US" sz="2400" dirty="0" smtClean="0">
                <a:solidFill>
                  <a:srgbClr val="000000"/>
                </a:solidFill>
                <a:latin typeface="黑体" pitchFamily="49" charset="-122"/>
                <a:ea typeface="黑体" pitchFamily="49" charset="-122"/>
                <a:cs typeface="Times New Roman" pitchFamily="18" charset="0"/>
              </a:rPr>
              <a:t>，省部级项目</a:t>
            </a:r>
            <a:r>
              <a:rPr lang="en-US" altLang="zh-CN" sz="2400" b="1" dirty="0" smtClean="0">
                <a:solidFill>
                  <a:srgbClr val="000000"/>
                </a:solidFill>
                <a:latin typeface="黑体" pitchFamily="49" charset="-122"/>
                <a:ea typeface="黑体" pitchFamily="49" charset="-122"/>
                <a:cs typeface="Times New Roman" pitchFamily="18" charset="0"/>
              </a:rPr>
              <a:t>10</a:t>
            </a:r>
            <a:r>
              <a:rPr lang="zh-CN" altLang="en-US" sz="2400" b="1" dirty="0" smtClean="0">
                <a:solidFill>
                  <a:srgbClr val="000000"/>
                </a:solidFill>
                <a:latin typeface="黑体" pitchFamily="49" charset="-122"/>
                <a:ea typeface="黑体" pitchFamily="49" charset="-122"/>
                <a:cs typeface="Times New Roman" pitchFamily="18" charset="0"/>
              </a:rPr>
              <a:t>余项</a:t>
            </a:r>
            <a:r>
              <a:rPr lang="zh-CN" altLang="en-US" sz="2400" dirty="0" smtClean="0">
                <a:solidFill>
                  <a:srgbClr val="000000"/>
                </a:solidFill>
                <a:latin typeface="黑体" pitchFamily="49" charset="-122"/>
                <a:ea typeface="黑体" pitchFamily="49" charset="-122"/>
                <a:cs typeface="Times New Roman" pitchFamily="18" charset="0"/>
              </a:rPr>
              <a:t>。已发表研究论文</a:t>
            </a:r>
            <a:r>
              <a:rPr lang="en-US" altLang="zh-CN" sz="2400" dirty="0" smtClean="0">
                <a:solidFill>
                  <a:srgbClr val="000000"/>
                </a:solidFill>
                <a:latin typeface="黑体" pitchFamily="49" charset="-122"/>
                <a:ea typeface="黑体" pitchFamily="49" charset="-122"/>
                <a:cs typeface="Times New Roman" pitchFamily="18" charset="0"/>
              </a:rPr>
              <a:t>60</a:t>
            </a:r>
            <a:r>
              <a:rPr lang="zh-CN" altLang="en-US" sz="2400" dirty="0" smtClean="0">
                <a:solidFill>
                  <a:srgbClr val="000000"/>
                </a:solidFill>
                <a:latin typeface="黑体" pitchFamily="49" charset="-122"/>
                <a:ea typeface="黑体" pitchFamily="49" charset="-122"/>
                <a:cs typeface="Times New Roman" pitchFamily="18" charset="0"/>
              </a:rPr>
              <a:t>余篇，论文他引</a:t>
            </a:r>
            <a:r>
              <a:rPr lang="en-US" altLang="zh-CN" sz="2400" dirty="0" smtClean="0">
                <a:solidFill>
                  <a:srgbClr val="000000"/>
                </a:solidFill>
                <a:latin typeface="黑体" pitchFamily="49" charset="-122"/>
                <a:ea typeface="黑体" pitchFamily="49" charset="-122"/>
                <a:cs typeface="Times New Roman" pitchFamily="18" charset="0"/>
              </a:rPr>
              <a:t>300</a:t>
            </a:r>
            <a:r>
              <a:rPr lang="zh-CN" altLang="en-US" sz="2400" dirty="0" smtClean="0">
                <a:solidFill>
                  <a:srgbClr val="000000"/>
                </a:solidFill>
                <a:latin typeface="黑体" pitchFamily="49" charset="-122"/>
                <a:ea typeface="黑体" pitchFamily="49" charset="-122"/>
                <a:cs typeface="Times New Roman" pitchFamily="18" charset="0"/>
              </a:rPr>
              <a:t>余次，其中</a:t>
            </a:r>
            <a:r>
              <a:rPr lang="en-US" altLang="zh-CN" sz="2400" dirty="0" smtClean="0">
                <a:solidFill>
                  <a:srgbClr val="000000"/>
                </a:solidFill>
                <a:latin typeface="黑体" pitchFamily="49" charset="-122"/>
                <a:ea typeface="黑体" pitchFamily="49" charset="-122"/>
                <a:cs typeface="Times New Roman" pitchFamily="18" charset="0"/>
              </a:rPr>
              <a:t>SCI</a:t>
            </a:r>
            <a:r>
              <a:rPr lang="zh-CN" altLang="en-US" sz="2400" dirty="0" smtClean="0">
                <a:solidFill>
                  <a:srgbClr val="000000"/>
                </a:solidFill>
                <a:latin typeface="黑体" pitchFamily="49" charset="-122"/>
                <a:ea typeface="黑体" pitchFamily="49" charset="-122"/>
                <a:cs typeface="Times New Roman" pitchFamily="18" charset="0"/>
              </a:rPr>
              <a:t>收录</a:t>
            </a:r>
            <a:r>
              <a:rPr lang="en-US" altLang="zh-CN" sz="2400" dirty="0" smtClean="0">
                <a:solidFill>
                  <a:srgbClr val="000000"/>
                </a:solidFill>
                <a:latin typeface="黑体" pitchFamily="49" charset="-122"/>
                <a:ea typeface="黑体" pitchFamily="49" charset="-122"/>
                <a:cs typeface="Times New Roman" pitchFamily="18" charset="0"/>
              </a:rPr>
              <a:t>23</a:t>
            </a:r>
            <a:r>
              <a:rPr lang="zh-CN" altLang="en-US" sz="2400" dirty="0" smtClean="0">
                <a:solidFill>
                  <a:srgbClr val="000000"/>
                </a:solidFill>
                <a:latin typeface="黑体" pitchFamily="49" charset="-122"/>
                <a:ea typeface="黑体" pitchFamily="49" charset="-122"/>
                <a:cs typeface="Times New Roman" pitchFamily="18" charset="0"/>
              </a:rPr>
              <a:t>篇，他引</a:t>
            </a:r>
            <a:r>
              <a:rPr lang="en-US" altLang="zh-CN" sz="2400" dirty="0" smtClean="0">
                <a:solidFill>
                  <a:srgbClr val="000000"/>
                </a:solidFill>
                <a:latin typeface="黑体" pitchFamily="49" charset="-122"/>
                <a:ea typeface="黑体" pitchFamily="49" charset="-122"/>
                <a:cs typeface="Times New Roman" pitchFamily="18" charset="0"/>
              </a:rPr>
              <a:t>121</a:t>
            </a:r>
            <a:r>
              <a:rPr lang="zh-CN" altLang="en-US" sz="2400" dirty="0" smtClean="0">
                <a:solidFill>
                  <a:srgbClr val="000000"/>
                </a:solidFill>
                <a:latin typeface="黑体" pitchFamily="49" charset="-122"/>
                <a:ea typeface="黑体" pitchFamily="49" charset="-122"/>
                <a:cs typeface="Times New Roman" pitchFamily="18" charset="0"/>
              </a:rPr>
              <a:t>次。获省部级科技奖励</a:t>
            </a:r>
            <a:r>
              <a:rPr lang="en-US" altLang="zh-CN" sz="2400" dirty="0" smtClean="0">
                <a:solidFill>
                  <a:srgbClr val="000000"/>
                </a:solidFill>
                <a:latin typeface="黑体" pitchFamily="49" charset="-122"/>
                <a:ea typeface="黑体" pitchFamily="49" charset="-122"/>
                <a:cs typeface="Times New Roman" pitchFamily="18" charset="0"/>
              </a:rPr>
              <a:t>3</a:t>
            </a:r>
            <a:r>
              <a:rPr lang="zh-CN" altLang="en-US" sz="2400" dirty="0" smtClean="0">
                <a:solidFill>
                  <a:srgbClr val="000000"/>
                </a:solidFill>
                <a:latin typeface="黑体" pitchFamily="49" charset="-122"/>
                <a:ea typeface="黑体" pitchFamily="49" charset="-122"/>
                <a:cs typeface="Times New Roman" pitchFamily="18" charset="0"/>
              </a:rPr>
              <a:t>项，省高校科技成果奖</a:t>
            </a:r>
            <a:r>
              <a:rPr lang="en-US" sz="2400" dirty="0" smtClean="0">
                <a:solidFill>
                  <a:srgbClr val="000000"/>
                </a:solidFill>
                <a:latin typeface="黑体" pitchFamily="49" charset="-122"/>
                <a:ea typeface="黑体" pitchFamily="49" charset="-122"/>
                <a:cs typeface="Times New Roman" pitchFamily="18" charset="0"/>
              </a:rPr>
              <a:t> </a:t>
            </a:r>
            <a:r>
              <a:rPr lang="en-US" altLang="zh-CN" sz="2400" dirty="0" smtClean="0">
                <a:solidFill>
                  <a:srgbClr val="000000"/>
                </a:solidFill>
                <a:latin typeface="黑体" pitchFamily="49" charset="-122"/>
                <a:ea typeface="黑体" pitchFamily="49" charset="-122"/>
                <a:cs typeface="Times New Roman" pitchFamily="18" charset="0"/>
              </a:rPr>
              <a:t>3 </a:t>
            </a:r>
            <a:r>
              <a:rPr lang="zh-CN" altLang="en-US" sz="2400" dirty="0" smtClean="0">
                <a:solidFill>
                  <a:srgbClr val="000000"/>
                </a:solidFill>
                <a:latin typeface="黑体" pitchFamily="49" charset="-122"/>
                <a:ea typeface="黑体" pitchFamily="49" charset="-122"/>
                <a:cs typeface="Times New Roman" pitchFamily="18" charset="0"/>
              </a:rPr>
              <a:t>项。</a:t>
            </a:r>
            <a:endParaRPr lang="en-US" altLang="zh-CN" sz="2400" dirty="0">
              <a:solidFill>
                <a:prstClr val="black"/>
              </a:solidFill>
              <a:latin typeface="黑体" pitchFamily="49" charset="-122"/>
              <a:ea typeface="黑体" pitchFamily="49" charset="-122"/>
            </a:endParaRPr>
          </a:p>
        </p:txBody>
      </p:sp>
      <p:pic>
        <p:nvPicPr>
          <p:cNvPr id="1026" name="Picture 2" descr="罗丽萍老师照片2"/>
          <p:cNvPicPr>
            <a:picLocks noChangeAspect="1" noChangeArrowheads="1"/>
          </p:cNvPicPr>
          <p:nvPr/>
        </p:nvPicPr>
        <p:blipFill>
          <a:blip r:embed="rId2" cstate="print"/>
          <a:srcRect/>
          <a:stretch>
            <a:fillRect/>
          </a:stretch>
        </p:blipFill>
        <p:spPr bwMode="auto">
          <a:xfrm>
            <a:off x="4783651" y="206712"/>
            <a:ext cx="1914032" cy="2461345"/>
          </a:xfrm>
          <a:prstGeom prst="rect">
            <a:avLst/>
          </a:prstGeom>
          <a:noFill/>
          <a:ln w="9525">
            <a:noFill/>
            <a:miter lim="800000"/>
            <a:headEnd/>
            <a:tailEnd/>
          </a:ln>
        </p:spPr>
      </p:pic>
    </p:spTree>
    <p:extLst>
      <p:ext uri="{BB962C8B-B14F-4D97-AF65-F5344CB8AC3E}">
        <p14:creationId xmlns="" xmlns:p14="http://schemas.microsoft.com/office/powerpoint/2010/main" val="1690959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363190"/>
            <a:ext cx="10775868" cy="3491346"/>
          </a:xfrm>
        </p:spPr>
        <p:txBody>
          <a:bodyPr>
            <a:normAutofit fontScale="85000" lnSpcReduction="20000"/>
          </a:bodyPr>
          <a:lstStyle/>
          <a:p>
            <a:pPr>
              <a:buNone/>
            </a:pPr>
            <a:r>
              <a:rPr lang="zh-CN" altLang="en-US" dirty="0" smtClean="0">
                <a:latin typeface="黑体" pitchFamily="49" charset="-122"/>
                <a:ea typeface="黑体" pitchFamily="49" charset="-122"/>
              </a:rPr>
              <a:t>田小利，博士，教授，博士生导师。南昌大学生科院院长及南昌大学人类衰老</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研究所所长，科技部</a:t>
            </a:r>
            <a:r>
              <a:rPr lang="en-US" altLang="zh-CN" dirty="0" smtClean="0">
                <a:latin typeface="黑体" pitchFamily="49" charset="-122"/>
                <a:ea typeface="黑体" pitchFamily="49" charset="-122"/>
              </a:rPr>
              <a:t>973</a:t>
            </a:r>
            <a:r>
              <a:rPr lang="zh-CN" altLang="en-US" dirty="0" smtClean="0">
                <a:latin typeface="黑体" pitchFamily="49" charset="-122"/>
                <a:ea typeface="黑体" pitchFamily="49" charset="-122"/>
              </a:rPr>
              <a:t>首席科学家。研究方向：血管衰老及相关疾病的遗传机</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制。发表原创性科学论文（</a:t>
            </a:r>
            <a:r>
              <a:rPr lang="en-US" altLang="zh-CN" dirty="0" smtClean="0">
                <a:latin typeface="黑体" pitchFamily="49" charset="-122"/>
                <a:ea typeface="黑体" pitchFamily="49" charset="-122"/>
              </a:rPr>
              <a:t>SCI</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41</a:t>
            </a:r>
            <a:r>
              <a:rPr lang="zh-CN" altLang="en-US" dirty="0" smtClean="0">
                <a:latin typeface="黑体" pitchFamily="49" charset="-122"/>
                <a:ea typeface="黑体" pitchFamily="49" charset="-122"/>
              </a:rPr>
              <a:t>篇，发表的杂志包括自然（</a:t>
            </a:r>
            <a:r>
              <a:rPr lang="en-US" altLang="zh-CN" dirty="0" smtClean="0">
                <a:latin typeface="黑体" pitchFamily="49" charset="-122"/>
                <a:ea typeface="黑体" pitchFamily="49" charset="-122"/>
              </a:rPr>
              <a:t>Nature</a:t>
            </a:r>
            <a:r>
              <a:rPr lang="zh-CN" altLang="en-US" dirty="0" smtClean="0">
                <a:latin typeface="黑体" pitchFamily="49" charset="-122"/>
                <a:ea typeface="黑体" pitchFamily="49" charset="-122"/>
              </a:rPr>
              <a:t>）等。专</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著一部；参与五部书的编写（两部英文）。获国家教委科技进步奖两项，海外</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获奖三项。获美国专利一项；国内专利三项。研究项目曾获国家科技部重大研</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究计划（</a:t>
            </a:r>
            <a:r>
              <a:rPr lang="en-US" altLang="zh-CN" dirty="0" smtClean="0">
                <a:latin typeface="黑体" pitchFamily="49" charset="-122"/>
                <a:ea typeface="黑体" pitchFamily="49" charset="-122"/>
              </a:rPr>
              <a:t>973</a:t>
            </a:r>
            <a:r>
              <a:rPr lang="zh-CN" altLang="en-US" dirty="0" smtClean="0">
                <a:latin typeface="黑体" pitchFamily="49" charset="-122"/>
                <a:ea typeface="黑体" pitchFamily="49" charset="-122"/>
              </a:rPr>
              <a:t>，</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项）；国家自然基金委重点项目（三项），面上项目一项；海</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外基金（三项）资助。两个国际杂志（</a:t>
            </a:r>
            <a:r>
              <a:rPr lang="en-US" altLang="zh-CN" dirty="0" smtClean="0">
                <a:latin typeface="黑体" pitchFamily="49" charset="-122"/>
                <a:ea typeface="黑体" pitchFamily="49" charset="-122"/>
              </a:rPr>
              <a:t>Aging Cell, </a:t>
            </a:r>
            <a:r>
              <a:rPr lang="en-US" altLang="zh-CN" dirty="0" err="1" smtClean="0">
                <a:latin typeface="黑体" pitchFamily="49" charset="-122"/>
                <a:ea typeface="黑体" pitchFamily="49" charset="-122"/>
              </a:rPr>
              <a:t>BioEssays</a:t>
            </a:r>
            <a:r>
              <a:rPr lang="zh-CN" altLang="en-US" dirty="0" smtClean="0">
                <a:latin typeface="黑体" pitchFamily="49" charset="-122"/>
                <a:ea typeface="黑体" pitchFamily="49" charset="-122"/>
              </a:rPr>
              <a:t>）的编委；</a:t>
            </a:r>
            <a:r>
              <a:rPr lang="en-US" altLang="zh-CN" dirty="0" smtClean="0">
                <a:latin typeface="黑体" pitchFamily="49" charset="-122"/>
                <a:ea typeface="黑体" pitchFamily="49" charset="-122"/>
              </a:rPr>
              <a:t>20</a:t>
            </a:r>
            <a:r>
              <a:rPr lang="zh-CN" altLang="en-US" dirty="0" smtClean="0">
                <a:latin typeface="黑体" pitchFamily="49" charset="-122"/>
                <a:ea typeface="黑体" pitchFamily="49" charset="-122"/>
              </a:rPr>
              <a:t>多</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个国内外杂志的审稿人。中国人类遗传资源管理专家组成员</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亚太心律学会基</a:t>
            </a:r>
            <a:endParaRPr lang="en-US" altLang="zh-CN" dirty="0" smtClean="0">
              <a:latin typeface="黑体" pitchFamily="49" charset="-122"/>
              <a:ea typeface="黑体" pitchFamily="49" charset="-122"/>
            </a:endParaRPr>
          </a:p>
          <a:p>
            <a:pPr>
              <a:buNone/>
            </a:pPr>
            <a:r>
              <a:rPr lang="zh-CN" altLang="en-US" dirty="0" smtClean="0">
                <a:latin typeface="黑体" pitchFamily="49" charset="-122"/>
                <a:ea typeface="黑体" pitchFamily="49" charset="-122"/>
              </a:rPr>
              <a:t>础研究组委委员</a:t>
            </a: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国家自然基金委二审专家。</a:t>
            </a:r>
          </a:p>
          <a:p>
            <a:endParaRPr lang="zh-CN" altLang="en-US" dirty="0"/>
          </a:p>
        </p:txBody>
      </p:sp>
      <p:pic>
        <p:nvPicPr>
          <p:cNvPr id="4" name="Picture 1" descr="../生科院管理/田小利生科院展板网页/中英文简历使用.jpg"/>
          <p:cNvPicPr/>
          <p:nvPr/>
        </p:nvPicPr>
        <p:blipFill>
          <a:blip r:embed="rId3"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38257" y="213756"/>
            <a:ext cx="1888174" cy="2042556"/>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A8D4467-B277-44F6-BB18-09B90330085F}"/>
              </a:ext>
            </a:extLst>
          </p:cNvPr>
          <p:cNvSpPr/>
          <p:nvPr/>
        </p:nvSpPr>
        <p:spPr>
          <a:xfrm>
            <a:off x="855024" y="2931123"/>
            <a:ext cx="10224654" cy="2308324"/>
          </a:xfrm>
          <a:prstGeom prst="rect">
            <a:avLst/>
          </a:prstGeom>
        </p:spPr>
        <p:txBody>
          <a:bodyPr wrap="square">
            <a:spAutoFit/>
          </a:bodyPr>
          <a:lstStyle/>
          <a:p>
            <a:pPr fontAlgn="b"/>
            <a:r>
              <a:rPr lang="zh-CN" altLang="zh-CN" sz="2400" dirty="0">
                <a:latin typeface="黑体" pitchFamily="49" charset="-122"/>
                <a:ea typeface="黑体" pitchFamily="49" charset="-122"/>
              </a:rPr>
              <a:t>向阳，博士，教授，博士生导师。国家自然科学基金重大研究计划培育项目主持人，中国科学院西部之光人才计划入选者，中国老年医学会基础与转化分会青委会副秘书长。长期从事包括毒素在内的生物活性分子发掘和功能研究。发表包括《</a:t>
            </a:r>
            <a:r>
              <a:rPr lang="en-US" altLang="zh-CN" sz="2400" dirty="0">
                <a:latin typeface="黑体" pitchFamily="49" charset="-122"/>
                <a:ea typeface="黑体" pitchFamily="49" charset="-122"/>
              </a:rPr>
              <a:t>PNAS</a:t>
            </a:r>
            <a:r>
              <a:rPr lang="zh-CN" altLang="zh-CN" sz="2400" dirty="0">
                <a:latin typeface="黑体" pitchFamily="49" charset="-122"/>
                <a:ea typeface="黑体" pitchFamily="49" charset="-122"/>
              </a:rPr>
              <a:t>》在内的</a:t>
            </a:r>
            <a:r>
              <a:rPr lang="en-US" altLang="zh-CN" sz="2400" dirty="0">
                <a:latin typeface="黑体" pitchFamily="49" charset="-122"/>
                <a:ea typeface="黑体" pitchFamily="49" charset="-122"/>
              </a:rPr>
              <a:t>SCI</a:t>
            </a:r>
            <a:r>
              <a:rPr lang="zh-CN" altLang="zh-CN" sz="2400" dirty="0">
                <a:latin typeface="黑体" pitchFamily="49" charset="-122"/>
                <a:ea typeface="黑体" pitchFamily="49" charset="-122"/>
              </a:rPr>
              <a:t>论文</a:t>
            </a:r>
            <a:r>
              <a:rPr lang="en-US" altLang="zh-CN" sz="2400" dirty="0">
                <a:latin typeface="黑体" pitchFamily="49" charset="-122"/>
                <a:ea typeface="黑体" pitchFamily="49" charset="-122"/>
              </a:rPr>
              <a:t>20</a:t>
            </a:r>
            <a:r>
              <a:rPr lang="zh-CN" altLang="zh-CN" sz="2400" dirty="0">
                <a:latin typeface="黑体" pitchFamily="49" charset="-122"/>
                <a:ea typeface="黑体" pitchFamily="49" charset="-122"/>
              </a:rPr>
              <a:t>余篇。目前是《</a:t>
            </a:r>
            <a:r>
              <a:rPr lang="en-US" altLang="zh-CN" sz="2400" dirty="0">
                <a:latin typeface="黑体" pitchFamily="49" charset="-122"/>
                <a:ea typeface="黑体" pitchFamily="49" charset="-122"/>
              </a:rPr>
              <a:t>Scientific Report</a:t>
            </a:r>
            <a:r>
              <a:rPr lang="zh-CN" altLang="zh-CN" sz="2400" dirty="0">
                <a:latin typeface="黑体" pitchFamily="49" charset="-122"/>
                <a:ea typeface="黑体" pitchFamily="49" charset="-122"/>
              </a:rPr>
              <a:t>》等杂志审稿人。主要研究方向：肠道菌群和衰老的关系；衰老相关生物活性分子特别是影响能量代谢的分子的筛选。</a:t>
            </a:r>
          </a:p>
        </p:txBody>
      </p:sp>
      <p:pic>
        <p:nvPicPr>
          <p:cNvPr id="1026" name="Picture 2" descr="QQ图片201706191829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7778" y="336732"/>
            <a:ext cx="2197412" cy="2347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12413"/>
          </a:xfrm>
        </p:spPr>
        <p:txBody>
          <a:bodyPr/>
          <a:lstStyle/>
          <a:p>
            <a:r>
              <a:rPr lang="zh-CN" altLang="en-US" dirty="0" smtClean="0">
                <a:latin typeface="黑体" pitchFamily="49" charset="-122"/>
                <a:ea typeface="黑体" pitchFamily="49" charset="-122"/>
              </a:rPr>
              <a:t>生态学  </a:t>
            </a:r>
            <a:r>
              <a:rPr lang="en-US" altLang="zh-CN" dirty="0" smtClean="0">
                <a:latin typeface="黑体" pitchFamily="49" charset="-122"/>
                <a:ea typeface="黑体" pitchFamily="49" charset="-122"/>
              </a:rPr>
              <a:t>0713</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838200" y="1163782"/>
            <a:ext cx="10515600" cy="5013181"/>
          </a:xfrm>
        </p:spPr>
        <p:txBody>
          <a:bodyPr>
            <a:normAutofit fontScale="25000" lnSpcReduction="20000"/>
          </a:bodyPr>
          <a:lstStyle/>
          <a:p>
            <a:pPr>
              <a:buNone/>
            </a:pPr>
            <a:endParaRPr lang="en-US" altLang="zh-CN" sz="51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　　生态学</a:t>
            </a:r>
            <a:r>
              <a:rPr lang="en-US" altLang="zh-CN" sz="7400" dirty="0" smtClean="0">
                <a:latin typeface="黑体" pitchFamily="49" charset="-122"/>
                <a:ea typeface="黑体" pitchFamily="49" charset="-122"/>
              </a:rPr>
              <a:t>2006</a:t>
            </a:r>
            <a:r>
              <a:rPr lang="zh-CN" altLang="en-US" sz="7400" dirty="0" smtClean="0">
                <a:latin typeface="黑体" pitchFamily="49" charset="-122"/>
                <a:ea typeface="黑体" pitchFamily="49" charset="-122"/>
              </a:rPr>
              <a:t>年获得二级学科硕士学位授权，</a:t>
            </a:r>
            <a:r>
              <a:rPr lang="en-US" altLang="zh-CN" sz="7400" dirty="0" smtClean="0">
                <a:latin typeface="黑体" pitchFamily="49" charset="-122"/>
                <a:ea typeface="黑体" pitchFamily="49" charset="-122"/>
              </a:rPr>
              <a:t>2011</a:t>
            </a:r>
            <a:r>
              <a:rPr lang="zh-CN" altLang="en-US" sz="7400" dirty="0" smtClean="0">
                <a:latin typeface="黑体" pitchFamily="49" charset="-122"/>
                <a:ea typeface="黑体" pitchFamily="49" charset="-122"/>
              </a:rPr>
              <a:t>年申报到生态学一级学科硕士学位授</a:t>
            </a:r>
            <a:r>
              <a:rPr lang="en-US" altLang="zh-CN" sz="7400" dirty="0" smtClean="0">
                <a:latin typeface="黑体" pitchFamily="49" charset="-122"/>
                <a:ea typeface="黑体" pitchFamily="49" charset="-122"/>
              </a:rPr>
              <a:t>2014</a:t>
            </a:r>
            <a:r>
              <a:rPr lang="zh-CN" altLang="en-US" sz="7400" dirty="0" smtClean="0">
                <a:latin typeface="黑体" pitchFamily="49" charset="-122"/>
                <a:ea typeface="黑体" pitchFamily="49" charset="-122"/>
              </a:rPr>
              <a:t>年</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获批“生态科学与技术”二级博士学位点。</a:t>
            </a:r>
          </a:p>
          <a:p>
            <a:pPr>
              <a:buNone/>
            </a:pPr>
            <a:r>
              <a:rPr lang="zh-CN" altLang="en-US" sz="7400" dirty="0" smtClean="0">
                <a:latin typeface="黑体" pitchFamily="49" charset="-122"/>
                <a:ea typeface="黑体" pitchFamily="49" charset="-122"/>
              </a:rPr>
              <a:t>　　本学位点培养符合经济社会发展与现代生态学专业需要的高级人才。掌握本学科坚实的基础</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理论、系统的专业知识，具备相应的技能和方法，了解生态学的理论与技术发展的基本态势；至</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少掌握一门外国语，注重生态学专业素养和应用能力的培养；生态学硕士点现设“动物生态与进</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化”、“植被生态与恢复”、 “分子生态学”和“流域生态与管理”</a:t>
            </a:r>
            <a:r>
              <a:rPr lang="en-US" altLang="zh-CN" sz="7400" dirty="0" smtClean="0">
                <a:latin typeface="黑体" pitchFamily="49" charset="-122"/>
                <a:ea typeface="黑体" pitchFamily="49" charset="-122"/>
              </a:rPr>
              <a:t>4</a:t>
            </a:r>
            <a:r>
              <a:rPr lang="zh-CN" altLang="en-US" sz="7400" dirty="0" smtClean="0">
                <a:latin typeface="黑体" pitchFamily="49" charset="-122"/>
                <a:ea typeface="黑体" pitchFamily="49" charset="-122"/>
              </a:rPr>
              <a:t>个研究方向。“生态学”</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学位点学科师资力量雄厚，由夏斌、葛刚、阮禄章、邹志文、管毕才、戎俊、黎玉、金斌松等</a:t>
            </a:r>
            <a:r>
              <a:rPr lang="en-US" altLang="zh-CN" sz="7400" dirty="0" smtClean="0">
                <a:latin typeface="黑体" pitchFamily="49" charset="-122"/>
                <a:ea typeface="黑体" pitchFamily="49" charset="-122"/>
              </a:rPr>
              <a:t>14</a:t>
            </a:r>
          </a:p>
          <a:p>
            <a:pPr>
              <a:buNone/>
            </a:pPr>
            <a:r>
              <a:rPr lang="zh-CN" altLang="en-US" sz="7400" dirty="0" smtClean="0">
                <a:latin typeface="黑体" pitchFamily="49" charset="-122"/>
                <a:ea typeface="黑体" pitchFamily="49" charset="-122"/>
              </a:rPr>
              <a:t>名专职教授、副教授担任硕士指导教师。</a:t>
            </a:r>
          </a:p>
          <a:p>
            <a:pPr>
              <a:buNone/>
            </a:pPr>
            <a:r>
              <a:rPr lang="zh-CN" altLang="en-US" sz="7400" dirty="0" smtClean="0">
                <a:latin typeface="黑体" pitchFamily="49" charset="-122"/>
                <a:ea typeface="黑体" pitchFamily="49" charset="-122"/>
              </a:rPr>
              <a:t>　　生态学专业指导老师积极承担科研项目，形成了良好的科研团队，并取得很好的科研业绩。</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近</a:t>
            </a:r>
            <a:r>
              <a:rPr lang="en-US" altLang="zh-CN" sz="7400" dirty="0" smtClean="0">
                <a:latin typeface="黑体" pitchFamily="49" charset="-122"/>
                <a:ea typeface="黑体" pitchFamily="49" charset="-122"/>
              </a:rPr>
              <a:t>5</a:t>
            </a:r>
            <a:r>
              <a:rPr lang="zh-CN" altLang="en-US" sz="7400" dirty="0" smtClean="0">
                <a:latin typeface="黑体" pitchFamily="49" charset="-122"/>
                <a:ea typeface="黑体" pitchFamily="49" charset="-122"/>
              </a:rPr>
              <a:t>年来，承担各类科研项目近</a:t>
            </a:r>
            <a:r>
              <a:rPr lang="en-US" altLang="zh-CN" sz="7400" dirty="0" smtClean="0">
                <a:latin typeface="黑体" pitchFamily="49" charset="-122"/>
                <a:ea typeface="黑体" pitchFamily="49" charset="-122"/>
              </a:rPr>
              <a:t>70</a:t>
            </a:r>
            <a:r>
              <a:rPr lang="zh-CN" altLang="en-US" sz="7400" dirty="0" smtClean="0">
                <a:latin typeface="黑体" pitchFamily="49" charset="-122"/>
                <a:ea typeface="黑体" pitchFamily="49" charset="-122"/>
              </a:rPr>
              <a:t>项，其中国家级项目</a:t>
            </a:r>
            <a:r>
              <a:rPr lang="en-US" altLang="zh-CN" sz="7400" dirty="0" smtClean="0">
                <a:latin typeface="黑体" pitchFamily="49" charset="-122"/>
                <a:ea typeface="黑体" pitchFamily="49" charset="-122"/>
              </a:rPr>
              <a:t>22</a:t>
            </a:r>
            <a:r>
              <a:rPr lang="zh-CN" altLang="en-US" sz="7400" dirty="0" smtClean="0">
                <a:latin typeface="黑体" pitchFamily="49" charset="-122"/>
                <a:ea typeface="黑体" pitchFamily="49" charset="-122"/>
              </a:rPr>
              <a:t>项，总经费达</a:t>
            </a:r>
            <a:r>
              <a:rPr lang="en-US" altLang="zh-CN" sz="7400" dirty="0" smtClean="0">
                <a:latin typeface="黑体" pitchFamily="49" charset="-122"/>
                <a:ea typeface="黑体" pitchFamily="49" charset="-122"/>
              </a:rPr>
              <a:t>860</a:t>
            </a:r>
            <a:r>
              <a:rPr lang="zh-CN" altLang="en-US" sz="7400" dirty="0" smtClean="0">
                <a:latin typeface="黑体" pitchFamily="49" charset="-122"/>
                <a:ea typeface="黑体" pitchFamily="49" charset="-122"/>
              </a:rPr>
              <a:t>万元；发表论文</a:t>
            </a:r>
            <a:r>
              <a:rPr lang="en-US" altLang="zh-CN" sz="7400" dirty="0" smtClean="0">
                <a:latin typeface="黑体" pitchFamily="49" charset="-122"/>
                <a:ea typeface="黑体" pitchFamily="49" charset="-122"/>
              </a:rPr>
              <a:t>75</a:t>
            </a:r>
            <a:r>
              <a:rPr lang="zh-CN" altLang="en-US" sz="7400" dirty="0" smtClean="0">
                <a:latin typeface="黑体" pitchFamily="49" charset="-122"/>
                <a:ea typeface="黑体" pitchFamily="49" charset="-122"/>
              </a:rPr>
              <a:t>篇，</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其中</a:t>
            </a:r>
            <a:r>
              <a:rPr lang="en-US" altLang="zh-CN" sz="7400" dirty="0" smtClean="0">
                <a:latin typeface="黑体" pitchFamily="49" charset="-122"/>
                <a:ea typeface="黑体" pitchFamily="49" charset="-122"/>
              </a:rPr>
              <a:t>SCI</a:t>
            </a:r>
            <a:r>
              <a:rPr lang="zh-CN" altLang="en-US" sz="7400" dirty="0" smtClean="0">
                <a:latin typeface="黑体" pitchFamily="49" charset="-122"/>
                <a:ea typeface="黑体" pitchFamily="49" charset="-122"/>
              </a:rPr>
              <a:t>源</a:t>
            </a:r>
            <a:r>
              <a:rPr lang="en-US" altLang="zh-CN" sz="7400" dirty="0" smtClean="0">
                <a:latin typeface="黑体" pitchFamily="49" charset="-122"/>
                <a:ea typeface="黑体" pitchFamily="49" charset="-122"/>
              </a:rPr>
              <a:t>36</a:t>
            </a:r>
            <a:r>
              <a:rPr lang="zh-CN" altLang="en-US" sz="7400" dirty="0" smtClean="0">
                <a:latin typeface="黑体" pitchFamily="49" charset="-122"/>
                <a:ea typeface="黑体" pitchFamily="49" charset="-122"/>
              </a:rPr>
              <a:t>篇；出版著作</a:t>
            </a:r>
            <a:r>
              <a:rPr lang="en-US" altLang="zh-CN" sz="7400" dirty="0" smtClean="0">
                <a:latin typeface="黑体" pitchFamily="49" charset="-122"/>
                <a:ea typeface="黑体" pitchFamily="49" charset="-122"/>
              </a:rPr>
              <a:t>7</a:t>
            </a:r>
            <a:r>
              <a:rPr lang="zh-CN" altLang="en-US" sz="7400" dirty="0" smtClean="0">
                <a:latin typeface="黑体" pitchFamily="49" charset="-122"/>
                <a:ea typeface="黑体" pitchFamily="49" charset="-122"/>
              </a:rPr>
              <a:t>部；获得科研奖励</a:t>
            </a:r>
            <a:r>
              <a:rPr lang="en-US" altLang="zh-CN" sz="7400" dirty="0" smtClean="0">
                <a:latin typeface="黑体" pitchFamily="49" charset="-122"/>
                <a:ea typeface="黑体" pitchFamily="49" charset="-122"/>
              </a:rPr>
              <a:t>6</a:t>
            </a:r>
            <a:r>
              <a:rPr lang="zh-CN" altLang="en-US" sz="7400" dirty="0" smtClean="0">
                <a:latin typeface="黑体" pitchFamily="49" charset="-122"/>
                <a:ea typeface="黑体" pitchFamily="49" charset="-122"/>
              </a:rPr>
              <a:t>项，其中省级以上奖励</a:t>
            </a:r>
            <a:r>
              <a:rPr lang="en-US" altLang="zh-CN" sz="7400" dirty="0" smtClean="0">
                <a:latin typeface="黑体" pitchFamily="49" charset="-122"/>
                <a:ea typeface="黑体" pitchFamily="49" charset="-122"/>
              </a:rPr>
              <a:t>3</a:t>
            </a:r>
            <a:r>
              <a:rPr lang="zh-CN" altLang="en-US" sz="7400" dirty="0" smtClean="0">
                <a:latin typeface="黑体" pitchFamily="49" charset="-122"/>
                <a:ea typeface="黑体" pitchFamily="49" charset="-122"/>
              </a:rPr>
              <a:t>项；申请发明专利</a:t>
            </a:r>
            <a:r>
              <a:rPr lang="en-US" altLang="zh-CN" sz="7400" dirty="0" smtClean="0">
                <a:latin typeface="黑体" pitchFamily="49" charset="-122"/>
                <a:ea typeface="黑体" pitchFamily="49" charset="-122"/>
              </a:rPr>
              <a:t>9</a:t>
            </a:r>
            <a:r>
              <a:rPr lang="zh-CN" altLang="en-US" sz="7400" dirty="0" smtClean="0">
                <a:latin typeface="黑体" pitchFamily="49" charset="-122"/>
                <a:ea typeface="黑体" pitchFamily="49" charset="-122"/>
              </a:rPr>
              <a:t>项，已</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授权</a:t>
            </a:r>
            <a:r>
              <a:rPr lang="en-US" altLang="zh-CN" sz="7400" dirty="0" smtClean="0">
                <a:latin typeface="黑体" pitchFamily="49" charset="-122"/>
                <a:ea typeface="黑体" pitchFamily="49" charset="-122"/>
              </a:rPr>
              <a:t>2</a:t>
            </a:r>
            <a:r>
              <a:rPr lang="zh-CN" altLang="en-US" sz="7400" dirty="0" smtClean="0">
                <a:latin typeface="黑体" pitchFamily="49" charset="-122"/>
                <a:ea typeface="黑体" pitchFamily="49" charset="-122"/>
              </a:rPr>
              <a:t>项。</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　　生态学专业自</a:t>
            </a:r>
            <a:r>
              <a:rPr lang="en-US" altLang="zh-CN" sz="7400" dirty="0" smtClean="0">
                <a:latin typeface="黑体" pitchFamily="49" charset="-122"/>
                <a:ea typeface="黑体" pitchFamily="49" charset="-122"/>
              </a:rPr>
              <a:t>2012</a:t>
            </a:r>
            <a:r>
              <a:rPr lang="zh-CN" altLang="en-US" sz="7400" dirty="0" smtClean="0">
                <a:latin typeface="黑体" pitchFamily="49" charset="-122"/>
                <a:ea typeface="黑体" pitchFamily="49" charset="-122"/>
              </a:rPr>
              <a:t>年作为一级学科招生以来，共有</a:t>
            </a:r>
            <a:r>
              <a:rPr lang="en-US" altLang="zh-CN" sz="7400" dirty="0" smtClean="0">
                <a:latin typeface="黑体" pitchFamily="49" charset="-122"/>
                <a:ea typeface="黑体" pitchFamily="49" charset="-122"/>
              </a:rPr>
              <a:t>67</a:t>
            </a:r>
            <a:r>
              <a:rPr lang="zh-CN" altLang="en-US" sz="7400" dirty="0" smtClean="0">
                <a:latin typeface="黑体" pitchFamily="49" charset="-122"/>
                <a:ea typeface="黑体" pitchFamily="49" charset="-122"/>
              </a:rPr>
              <a:t>名研究生毕业，目前在校生</a:t>
            </a:r>
            <a:r>
              <a:rPr lang="en-US" altLang="zh-CN" sz="7400" dirty="0" smtClean="0">
                <a:latin typeface="黑体" pitchFamily="49" charset="-122"/>
                <a:ea typeface="黑体" pitchFamily="49" charset="-122"/>
              </a:rPr>
              <a:t>40</a:t>
            </a:r>
            <a:r>
              <a:rPr lang="zh-CN" altLang="en-US" sz="7400" dirty="0" smtClean="0">
                <a:latin typeface="黑体" pitchFamily="49" charset="-122"/>
                <a:ea typeface="黑体" pitchFamily="49" charset="-122"/>
              </a:rPr>
              <a:t>名，毕业</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后有继续考取博士和其它从事本专业教学科研、技术研发，以及环保、水利、林业和农业等技术</a:t>
            </a:r>
            <a:endParaRPr lang="en-US" altLang="zh-CN" sz="7400" dirty="0" smtClean="0">
              <a:latin typeface="黑体" pitchFamily="49" charset="-122"/>
              <a:ea typeface="黑体" pitchFamily="49" charset="-122"/>
            </a:endParaRPr>
          </a:p>
          <a:p>
            <a:pPr>
              <a:buNone/>
            </a:pPr>
            <a:r>
              <a:rPr lang="zh-CN" altLang="en-US" sz="7400" dirty="0" smtClean="0">
                <a:latin typeface="黑体" pitchFamily="49" charset="-122"/>
                <a:ea typeface="黑体" pitchFamily="49" charset="-122"/>
              </a:rPr>
              <a:t>与管理工作</a:t>
            </a:r>
            <a:r>
              <a:rPr lang="zh-CN" altLang="en-US" sz="5100" dirty="0" smtClean="0">
                <a:latin typeface="黑体" pitchFamily="49" charset="-122"/>
                <a:ea typeface="黑体" pitchFamily="49" charset="-122"/>
              </a:rPr>
              <a:t>。</a:t>
            </a:r>
          </a:p>
          <a:p>
            <a:pPr>
              <a:buNone/>
            </a:pPr>
            <a:r>
              <a:rPr lang="en-US" sz="5100" dirty="0" smtClean="0">
                <a:latin typeface="黑体" pitchFamily="49" charset="-122"/>
                <a:ea typeface="黑体" pitchFamily="49" charset="-122"/>
              </a:rPr>
              <a:t> </a:t>
            </a:r>
            <a:endParaRPr lang="zh-CN" altLang="en-US" sz="5100" dirty="0" smtClean="0">
              <a:latin typeface="黑体" pitchFamily="49" charset="-122"/>
              <a:ea typeface="黑体" pitchFamily="49" charset="-122"/>
            </a:endParaRPr>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8E46864-8CB9-4413-A432-AED72863E2F0}"/>
              </a:ext>
            </a:extLst>
          </p:cNvPr>
          <p:cNvPicPr>
            <a:picLocks noChangeAspect="1"/>
          </p:cNvPicPr>
          <p:nvPr/>
        </p:nvPicPr>
        <p:blipFill>
          <a:blip r:embed="rId2" cstate="print"/>
          <a:stretch>
            <a:fillRect/>
          </a:stretch>
        </p:blipFill>
        <p:spPr>
          <a:xfrm>
            <a:off x="4479806" y="403931"/>
            <a:ext cx="2348506" cy="2469898"/>
          </a:xfrm>
          <a:prstGeom prst="rect">
            <a:avLst/>
          </a:prstGeom>
        </p:spPr>
      </p:pic>
      <p:sp>
        <p:nvSpPr>
          <p:cNvPr id="7" name="矩形 6">
            <a:extLst>
              <a:ext uri="{FF2B5EF4-FFF2-40B4-BE49-F238E27FC236}">
                <a16:creationId xmlns:a16="http://schemas.microsoft.com/office/drawing/2014/main" xmlns="" id="{8A8D4467-B277-44F6-BB18-09B90330085F}"/>
              </a:ext>
            </a:extLst>
          </p:cNvPr>
          <p:cNvSpPr/>
          <p:nvPr/>
        </p:nvSpPr>
        <p:spPr>
          <a:xfrm>
            <a:off x="973777" y="3019594"/>
            <a:ext cx="10224653" cy="2308324"/>
          </a:xfrm>
          <a:prstGeom prst="rect">
            <a:avLst/>
          </a:prstGeom>
        </p:spPr>
        <p:txBody>
          <a:bodyPr wrap="square">
            <a:spAutoFit/>
          </a:bodyPr>
          <a:lstStyle/>
          <a:p>
            <a:pPr algn="just"/>
            <a:r>
              <a:rPr lang="zh-CN" altLang="en-US" sz="2400" dirty="0">
                <a:solidFill>
                  <a:prstClr val="black"/>
                </a:solidFill>
                <a:latin typeface="黑体" pitchFamily="49" charset="-122"/>
                <a:ea typeface="黑体" pitchFamily="49" charset="-122"/>
              </a:rPr>
              <a:t>葛刚，博士，教授，博士生导师。现任南昌大学生命科学学院副院长、鄱阳湖环境与资源利用教育部重点实验室常务副主任、教育部生物学课程教学指导委员会委员，江西省百千万人才。主要研究方向：植被生态学、湿地科学和恢复生态学。主持国家级项目</a:t>
            </a:r>
            <a:r>
              <a:rPr lang="en-US" altLang="zh-CN" sz="2400" dirty="0">
                <a:solidFill>
                  <a:prstClr val="black"/>
                </a:solidFill>
                <a:latin typeface="黑体" pitchFamily="49" charset="-122"/>
                <a:ea typeface="黑体" pitchFamily="49" charset="-122"/>
              </a:rPr>
              <a:t>5</a:t>
            </a:r>
            <a:r>
              <a:rPr lang="zh-CN" altLang="en-US" sz="2400" dirty="0">
                <a:solidFill>
                  <a:prstClr val="black"/>
                </a:solidFill>
                <a:latin typeface="黑体" pitchFamily="49" charset="-122"/>
                <a:ea typeface="黑体" pitchFamily="49" charset="-122"/>
              </a:rPr>
              <a:t>项，省部级项目</a:t>
            </a:r>
            <a:r>
              <a:rPr lang="en-US" altLang="zh-CN" sz="2400" dirty="0">
                <a:solidFill>
                  <a:prstClr val="black"/>
                </a:solidFill>
                <a:latin typeface="黑体" pitchFamily="49" charset="-122"/>
                <a:ea typeface="黑体" pitchFamily="49" charset="-122"/>
              </a:rPr>
              <a:t>5</a:t>
            </a:r>
            <a:r>
              <a:rPr lang="zh-CN" altLang="en-US" sz="2400" dirty="0">
                <a:solidFill>
                  <a:prstClr val="black"/>
                </a:solidFill>
                <a:latin typeface="黑体" pitchFamily="49" charset="-122"/>
                <a:ea typeface="黑体" pitchFamily="49" charset="-122"/>
              </a:rPr>
              <a:t>项，横向合作项目</a:t>
            </a:r>
            <a:r>
              <a:rPr lang="en-US" altLang="zh-CN" sz="2400" dirty="0">
                <a:solidFill>
                  <a:prstClr val="black"/>
                </a:solidFill>
                <a:latin typeface="黑体" pitchFamily="49" charset="-122"/>
                <a:ea typeface="黑体" pitchFamily="49" charset="-122"/>
              </a:rPr>
              <a:t>10</a:t>
            </a:r>
            <a:r>
              <a:rPr lang="zh-CN" altLang="en-US" sz="2400" dirty="0">
                <a:solidFill>
                  <a:prstClr val="black"/>
                </a:solidFill>
                <a:latin typeface="黑体" pitchFamily="49" charset="-122"/>
                <a:ea typeface="黑体" pitchFamily="49" charset="-122"/>
              </a:rPr>
              <a:t>余项。在学术刊物上发表论文</a:t>
            </a:r>
            <a:r>
              <a:rPr lang="en-US" altLang="zh-CN" sz="2400" dirty="0">
                <a:solidFill>
                  <a:prstClr val="black"/>
                </a:solidFill>
                <a:latin typeface="黑体" pitchFamily="49" charset="-122"/>
                <a:ea typeface="黑体" pitchFamily="49" charset="-122"/>
              </a:rPr>
              <a:t>20</a:t>
            </a:r>
            <a:r>
              <a:rPr lang="zh-CN" altLang="en-US" sz="2400" dirty="0">
                <a:solidFill>
                  <a:prstClr val="black"/>
                </a:solidFill>
                <a:latin typeface="黑体" pitchFamily="49" charset="-122"/>
                <a:ea typeface="黑体" pitchFamily="49" charset="-122"/>
              </a:rPr>
              <a:t>余篇，</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收录</a:t>
            </a:r>
            <a:r>
              <a:rPr lang="en-US" altLang="zh-CN" sz="2400" dirty="0">
                <a:solidFill>
                  <a:prstClr val="black"/>
                </a:solidFill>
                <a:latin typeface="黑体" pitchFamily="49" charset="-122"/>
                <a:ea typeface="黑体" pitchFamily="49" charset="-122"/>
              </a:rPr>
              <a:t>5</a:t>
            </a:r>
            <a:r>
              <a:rPr lang="zh-CN" altLang="en-US" sz="2400" dirty="0">
                <a:solidFill>
                  <a:prstClr val="black"/>
                </a:solidFill>
                <a:latin typeface="黑体" pitchFamily="49" charset="-122"/>
                <a:ea typeface="黑体" pitchFamily="49" charset="-122"/>
              </a:rPr>
              <a:t>篇；主编（参）著作</a:t>
            </a:r>
            <a:r>
              <a:rPr lang="en-US" altLang="zh-CN" sz="2400" dirty="0">
                <a:solidFill>
                  <a:prstClr val="black"/>
                </a:solidFill>
                <a:latin typeface="黑体" pitchFamily="49" charset="-122"/>
                <a:ea typeface="黑体" pitchFamily="49" charset="-122"/>
              </a:rPr>
              <a:t>8</a:t>
            </a:r>
            <a:r>
              <a:rPr lang="zh-CN" altLang="en-US" sz="2400" dirty="0">
                <a:solidFill>
                  <a:prstClr val="black"/>
                </a:solidFill>
                <a:latin typeface="黑体" pitchFamily="49" charset="-122"/>
                <a:ea typeface="黑体" pitchFamily="49" charset="-122"/>
              </a:rPr>
              <a:t>部，获省级奖励</a:t>
            </a:r>
            <a:r>
              <a:rPr lang="en-US" altLang="zh-CN" sz="2400" dirty="0">
                <a:solidFill>
                  <a:prstClr val="black"/>
                </a:solidFill>
                <a:latin typeface="黑体" pitchFamily="49" charset="-122"/>
                <a:ea typeface="黑体" pitchFamily="49" charset="-122"/>
              </a:rPr>
              <a:t>3</a:t>
            </a:r>
            <a:r>
              <a:rPr lang="zh-CN" altLang="en-US" sz="2400" dirty="0">
                <a:solidFill>
                  <a:prstClr val="black"/>
                </a:solidFill>
                <a:latin typeface="黑体" pitchFamily="49" charset="-122"/>
                <a:ea typeface="黑体" pitchFamily="49" charset="-122"/>
              </a:rPr>
              <a:t>项。</a:t>
            </a:r>
            <a:endParaRPr lang="en-US" altLang="zh-CN" sz="2400" dirty="0">
              <a:solidFill>
                <a:prstClr val="black"/>
              </a:solidFill>
              <a:latin typeface="黑体" pitchFamily="49" charset="-122"/>
              <a:ea typeface="黑体" pitchFamily="49" charset="-122"/>
            </a:endParaRPr>
          </a:p>
        </p:txBody>
      </p:sp>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A8D4467-B277-44F6-BB18-09B90330085F}"/>
              </a:ext>
            </a:extLst>
          </p:cNvPr>
          <p:cNvSpPr/>
          <p:nvPr/>
        </p:nvSpPr>
        <p:spPr>
          <a:xfrm>
            <a:off x="1021279" y="3221466"/>
            <a:ext cx="9773392" cy="1938992"/>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戎俊，</a:t>
            </a:r>
            <a:r>
              <a:rPr lang="zh-CN" altLang="en-US" sz="2400" dirty="0">
                <a:solidFill>
                  <a:prstClr val="black"/>
                </a:solidFill>
                <a:latin typeface="黑体" pitchFamily="49" charset="-122"/>
                <a:ea typeface="黑体" pitchFamily="49" charset="-122"/>
              </a:rPr>
              <a:t>博士</a:t>
            </a:r>
            <a:r>
              <a:rPr lang="zh-CN" altLang="en-US" sz="2400" dirty="0" smtClean="0">
                <a:solidFill>
                  <a:prstClr val="black"/>
                </a:solidFill>
                <a:latin typeface="黑体" pitchFamily="49" charset="-122"/>
                <a:ea typeface="黑体" pitchFamily="49" charset="-122"/>
              </a:rPr>
              <a:t>，研究员，硕士生</a:t>
            </a:r>
            <a:r>
              <a:rPr lang="zh-CN" altLang="en-US" sz="2400" dirty="0">
                <a:solidFill>
                  <a:prstClr val="black"/>
                </a:solidFill>
                <a:latin typeface="黑体" pitchFamily="49" charset="-122"/>
                <a:ea typeface="黑体" pitchFamily="49" charset="-122"/>
              </a:rPr>
              <a:t>导师。南昌大学生命科学研究院流域生态学研究所</a:t>
            </a:r>
            <a:r>
              <a:rPr lang="en-US" altLang="zh-CN" sz="2400" dirty="0">
                <a:solidFill>
                  <a:prstClr val="black"/>
                </a:solidFill>
                <a:latin typeface="黑体" pitchFamily="49" charset="-122"/>
                <a:ea typeface="黑体" pitchFamily="49" charset="-122"/>
              </a:rPr>
              <a:t>PI</a:t>
            </a:r>
            <a:r>
              <a:rPr lang="zh-CN" altLang="en-US" sz="2400" dirty="0" smtClean="0">
                <a:solidFill>
                  <a:prstClr val="black"/>
                </a:solidFill>
                <a:latin typeface="黑体" pitchFamily="49" charset="-122"/>
                <a:ea typeface="黑体" pitchFamily="49" charset="-122"/>
              </a:rPr>
              <a:t>，</a:t>
            </a:r>
            <a:r>
              <a:rPr lang="zh-CN" altLang="en-US" sz="2400" dirty="0">
                <a:solidFill>
                  <a:prstClr val="black"/>
                </a:solidFill>
                <a:latin typeface="黑体" pitchFamily="49" charset="-122"/>
                <a:ea typeface="黑体" pitchFamily="49" charset="-122"/>
              </a:rPr>
              <a:t>江西</a:t>
            </a:r>
            <a:r>
              <a:rPr lang="zh-CN" altLang="en-US" sz="2400" dirty="0" smtClean="0">
                <a:solidFill>
                  <a:prstClr val="black"/>
                </a:solidFill>
                <a:latin typeface="黑体" pitchFamily="49" charset="-122"/>
                <a:ea typeface="黑体" pitchFamily="49" charset="-122"/>
              </a:rPr>
              <a:t>省“赣鄱英才</a:t>
            </a:r>
            <a:r>
              <a:rPr lang="en-US" altLang="zh-CN" sz="2400" dirty="0" smtClean="0">
                <a:solidFill>
                  <a:prstClr val="black"/>
                </a:solidFill>
                <a:latin typeface="黑体" pitchFamily="49" charset="-122"/>
                <a:ea typeface="黑体" pitchFamily="49" charset="-122"/>
              </a:rPr>
              <a:t>555</a:t>
            </a:r>
            <a:r>
              <a:rPr lang="zh-CN" altLang="en-US" sz="2400" dirty="0" smtClean="0">
                <a:solidFill>
                  <a:prstClr val="black"/>
                </a:solidFill>
                <a:latin typeface="黑体" pitchFamily="49" charset="-122"/>
                <a:ea typeface="黑体" pitchFamily="49" charset="-122"/>
              </a:rPr>
              <a:t>工程”人选。</a:t>
            </a:r>
            <a:r>
              <a:rPr lang="zh-CN" altLang="en-US" sz="2400" dirty="0">
                <a:solidFill>
                  <a:prstClr val="black"/>
                </a:solidFill>
                <a:latin typeface="黑体" pitchFamily="49" charset="-122"/>
                <a:ea typeface="黑体" pitchFamily="49" charset="-122"/>
              </a:rPr>
              <a:t>主要研究方向</a:t>
            </a:r>
            <a:r>
              <a:rPr lang="zh-CN" altLang="en-US" sz="2400" dirty="0" smtClean="0">
                <a:solidFill>
                  <a:prstClr val="black"/>
                </a:solidFill>
                <a:latin typeface="黑体" pitchFamily="49" charset="-122"/>
                <a:ea typeface="黑体" pitchFamily="49" charset="-122"/>
              </a:rPr>
              <a:t>：分子生</a:t>
            </a:r>
            <a:r>
              <a:rPr lang="zh-CN" altLang="en-US" sz="2400" dirty="0">
                <a:solidFill>
                  <a:prstClr val="black"/>
                </a:solidFill>
                <a:latin typeface="黑体" pitchFamily="49" charset="-122"/>
                <a:ea typeface="黑体" pitchFamily="49" charset="-122"/>
              </a:rPr>
              <a:t>态学</a:t>
            </a:r>
            <a:r>
              <a:rPr lang="zh-CN" altLang="en-US" sz="2400" dirty="0" smtClean="0">
                <a:solidFill>
                  <a:prstClr val="black"/>
                </a:solidFill>
                <a:latin typeface="黑体" pitchFamily="49" charset="-122"/>
                <a:ea typeface="黑体" pitchFamily="49" charset="-122"/>
              </a:rPr>
              <a:t>、遗传多样性保护与利用。</a:t>
            </a:r>
            <a:r>
              <a:rPr lang="zh-CN" altLang="en-US" sz="2400" dirty="0">
                <a:solidFill>
                  <a:prstClr val="black"/>
                </a:solidFill>
                <a:latin typeface="黑体" pitchFamily="49" charset="-122"/>
                <a:ea typeface="黑体" pitchFamily="49" charset="-122"/>
              </a:rPr>
              <a:t>主持国家级项</a:t>
            </a:r>
            <a:r>
              <a:rPr lang="zh-CN" altLang="en-US" sz="2400" dirty="0" smtClean="0">
                <a:solidFill>
                  <a:prstClr val="black"/>
                </a:solidFill>
                <a:latin typeface="黑体" pitchFamily="49" charset="-122"/>
                <a:ea typeface="黑体" pitchFamily="49" charset="-122"/>
              </a:rPr>
              <a:t>目</a:t>
            </a:r>
            <a:r>
              <a:rPr lang="en-US" altLang="zh-CN" sz="2400" dirty="0" smtClean="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，省部级项</a:t>
            </a:r>
            <a:r>
              <a:rPr lang="zh-CN" altLang="en-US" sz="2400" dirty="0" smtClean="0">
                <a:solidFill>
                  <a:prstClr val="black"/>
                </a:solidFill>
                <a:latin typeface="黑体" pitchFamily="49" charset="-122"/>
                <a:ea typeface="黑体" pitchFamily="49" charset="-122"/>
              </a:rPr>
              <a:t>目</a:t>
            </a:r>
            <a:r>
              <a:rPr lang="en-US" altLang="zh-CN" sz="2400" dirty="0" smtClean="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在学术刊物上发表论</a:t>
            </a:r>
            <a:r>
              <a:rPr lang="zh-CN" altLang="en-US" sz="2400" dirty="0" smtClean="0">
                <a:solidFill>
                  <a:prstClr val="black"/>
                </a:solidFill>
                <a:latin typeface="黑体" pitchFamily="49" charset="-122"/>
                <a:ea typeface="黑体" pitchFamily="49" charset="-122"/>
              </a:rPr>
              <a:t>文</a:t>
            </a:r>
            <a:r>
              <a:rPr lang="en-US" altLang="zh-CN" sz="2400" dirty="0" smtClean="0">
                <a:solidFill>
                  <a:prstClr val="black"/>
                </a:solidFill>
                <a:latin typeface="黑体" pitchFamily="49" charset="-122"/>
                <a:ea typeface="黑体" pitchFamily="49" charset="-122"/>
              </a:rPr>
              <a:t>30</a:t>
            </a:r>
            <a:r>
              <a:rPr lang="zh-CN" altLang="en-US" sz="2400" dirty="0" smtClean="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a:t>
            </a:r>
            <a:r>
              <a:rPr lang="zh-CN" altLang="en-US" sz="2400" dirty="0" smtClean="0">
                <a:solidFill>
                  <a:prstClr val="black"/>
                </a:solidFill>
                <a:latin typeface="黑体" pitchFamily="49" charset="-122"/>
                <a:ea typeface="黑体" pitchFamily="49" charset="-122"/>
              </a:rPr>
              <a:t>录</a:t>
            </a:r>
            <a:r>
              <a:rPr lang="en-US" altLang="zh-CN" sz="2400" dirty="0" smtClean="0">
                <a:solidFill>
                  <a:prstClr val="black"/>
                </a:solidFill>
                <a:latin typeface="黑体" pitchFamily="49" charset="-122"/>
                <a:ea typeface="黑体" pitchFamily="49" charset="-122"/>
              </a:rPr>
              <a:t>26</a:t>
            </a:r>
            <a:r>
              <a:rPr lang="zh-CN" altLang="en-US" sz="2400" dirty="0" smtClean="0">
                <a:solidFill>
                  <a:prstClr val="black"/>
                </a:solidFill>
                <a:latin typeface="黑体" pitchFamily="49" charset="-122"/>
                <a:ea typeface="黑体" pitchFamily="49" charset="-122"/>
              </a:rPr>
              <a:t>篇；出版译</a:t>
            </a:r>
            <a:r>
              <a:rPr lang="zh-CN" altLang="en-US" sz="2400" dirty="0">
                <a:solidFill>
                  <a:prstClr val="black"/>
                </a:solidFill>
                <a:latin typeface="黑体" pitchFamily="49" charset="-122"/>
                <a:ea typeface="黑体" pitchFamily="49" charset="-122"/>
              </a:rPr>
              <a:t>著</a:t>
            </a:r>
            <a:r>
              <a:rPr lang="en-US" altLang="zh-CN" sz="2400" dirty="0" smtClean="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部</a:t>
            </a:r>
            <a:r>
              <a:rPr lang="zh-CN" altLang="en-US" sz="2400" dirty="0">
                <a:solidFill>
                  <a:prstClr val="black"/>
                </a:solidFill>
                <a:latin typeface="黑体" pitchFamily="49" charset="-122"/>
                <a:ea typeface="黑体" pitchFamily="49" charset="-122"/>
              </a:rPr>
              <a:t>，获省级奖</a:t>
            </a:r>
            <a:r>
              <a:rPr lang="zh-CN" altLang="en-US" sz="2400" dirty="0" smtClean="0">
                <a:solidFill>
                  <a:prstClr val="black"/>
                </a:solidFill>
                <a:latin typeface="黑体" pitchFamily="49" charset="-122"/>
                <a:ea typeface="黑体" pitchFamily="49" charset="-122"/>
              </a:rPr>
              <a:t>励</a:t>
            </a:r>
            <a:r>
              <a:rPr lang="en-US" altLang="zh-CN" sz="2400" dirty="0">
                <a:solidFill>
                  <a:prstClr val="black"/>
                </a:solidFill>
                <a:latin typeface="黑体" pitchFamily="49" charset="-122"/>
                <a:ea typeface="黑体" pitchFamily="49" charset="-122"/>
              </a:rPr>
              <a:t>1</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a:t>
            </a:r>
            <a:endParaRPr lang="en-US" altLang="zh-CN" sz="2400" dirty="0">
              <a:solidFill>
                <a:prstClr val="black"/>
              </a:solidFill>
              <a:latin typeface="黑体" pitchFamily="49" charset="-122"/>
              <a:ea typeface="黑体" pitchFamily="49" charset="-122"/>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13305" y="648913"/>
            <a:ext cx="1820728" cy="24386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0959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8A8D4467-B277-44F6-BB18-09B90330085F}"/>
              </a:ext>
            </a:extLst>
          </p:cNvPr>
          <p:cNvSpPr/>
          <p:nvPr/>
        </p:nvSpPr>
        <p:spPr>
          <a:xfrm>
            <a:off x="1199408" y="3387729"/>
            <a:ext cx="9595262" cy="1200329"/>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阮禄章，</a:t>
            </a:r>
            <a:r>
              <a:rPr lang="zh-CN" altLang="en-US" sz="2400" dirty="0">
                <a:solidFill>
                  <a:prstClr val="black"/>
                </a:solidFill>
                <a:latin typeface="黑体" pitchFamily="49" charset="-122"/>
                <a:ea typeface="黑体" pitchFamily="49" charset="-122"/>
              </a:rPr>
              <a:t>博士，教授</a:t>
            </a:r>
            <a:r>
              <a:rPr lang="zh-CN" altLang="en-US" sz="2400" dirty="0" smtClean="0">
                <a:solidFill>
                  <a:prstClr val="black"/>
                </a:solidFill>
                <a:latin typeface="黑体" pitchFamily="49" charset="-122"/>
                <a:ea typeface="黑体" pitchFamily="49" charset="-122"/>
              </a:rPr>
              <a:t>，硕士生导</a:t>
            </a:r>
            <a:r>
              <a:rPr lang="zh-CN" altLang="en-US" sz="2400" dirty="0">
                <a:solidFill>
                  <a:prstClr val="black"/>
                </a:solidFill>
                <a:latin typeface="黑体" pitchFamily="49" charset="-122"/>
                <a:ea typeface="黑体" pitchFamily="49" charset="-122"/>
              </a:rPr>
              <a:t>师</a:t>
            </a:r>
            <a:r>
              <a:rPr lang="zh-CN" altLang="en-US" sz="2400" dirty="0" smtClean="0">
                <a:solidFill>
                  <a:prstClr val="black"/>
                </a:solidFill>
                <a:latin typeface="黑体" pitchFamily="49" charset="-122"/>
                <a:ea typeface="黑体" pitchFamily="49" charset="-122"/>
              </a:rPr>
              <a:t>。主</a:t>
            </a:r>
            <a:r>
              <a:rPr lang="zh-CN" altLang="en-US" sz="2400" dirty="0">
                <a:solidFill>
                  <a:prstClr val="black"/>
                </a:solidFill>
                <a:latin typeface="黑体" pitchFamily="49" charset="-122"/>
                <a:ea typeface="黑体" pitchFamily="49" charset="-122"/>
              </a:rPr>
              <a:t>要研究方向</a:t>
            </a:r>
            <a:r>
              <a:rPr lang="zh-CN" altLang="en-US" sz="2400" dirty="0" smtClean="0">
                <a:solidFill>
                  <a:prstClr val="black"/>
                </a:solidFill>
                <a:latin typeface="黑体" pitchFamily="49" charset="-122"/>
                <a:ea typeface="黑体" pitchFamily="49" charset="-122"/>
              </a:rPr>
              <a:t>：鸟类生</a:t>
            </a:r>
            <a:r>
              <a:rPr lang="zh-CN" altLang="en-US" sz="2400" dirty="0">
                <a:solidFill>
                  <a:prstClr val="black"/>
                </a:solidFill>
                <a:latin typeface="黑体" pitchFamily="49" charset="-122"/>
                <a:ea typeface="黑体" pitchFamily="49" charset="-122"/>
              </a:rPr>
              <a:t>态</a:t>
            </a:r>
            <a:r>
              <a:rPr lang="zh-CN" altLang="en-US" sz="2400" dirty="0" smtClean="0">
                <a:solidFill>
                  <a:prstClr val="black"/>
                </a:solidFill>
                <a:latin typeface="黑体" pitchFamily="49" charset="-122"/>
                <a:ea typeface="黑体" pitchFamily="49" charset="-122"/>
              </a:rPr>
              <a:t>学和种群遗传学。</a:t>
            </a:r>
            <a:r>
              <a:rPr lang="zh-CN" altLang="en-US" sz="2400" dirty="0">
                <a:solidFill>
                  <a:prstClr val="black"/>
                </a:solidFill>
                <a:latin typeface="黑体" pitchFamily="49" charset="-122"/>
                <a:ea typeface="黑体" pitchFamily="49" charset="-122"/>
              </a:rPr>
              <a:t>主持国家级项</a:t>
            </a:r>
            <a:r>
              <a:rPr lang="zh-CN" altLang="en-US" sz="2400" dirty="0" smtClean="0">
                <a:solidFill>
                  <a:prstClr val="black"/>
                </a:solidFill>
                <a:latin typeface="黑体" pitchFamily="49" charset="-122"/>
                <a:ea typeface="黑体" pitchFamily="49" charset="-122"/>
              </a:rPr>
              <a:t>目</a:t>
            </a:r>
            <a:r>
              <a:rPr lang="en-US" altLang="zh-CN" sz="2400" dirty="0" smtClean="0">
                <a:solidFill>
                  <a:prstClr val="black"/>
                </a:solidFill>
                <a:latin typeface="黑体" pitchFamily="49" charset="-122"/>
                <a:ea typeface="黑体" pitchFamily="49" charset="-122"/>
              </a:rPr>
              <a:t>3</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，省部级项</a:t>
            </a:r>
            <a:r>
              <a:rPr lang="zh-CN" altLang="en-US" sz="2400" dirty="0" smtClean="0">
                <a:solidFill>
                  <a:prstClr val="black"/>
                </a:solidFill>
                <a:latin typeface="黑体" pitchFamily="49" charset="-122"/>
                <a:ea typeface="黑体" pitchFamily="49" charset="-122"/>
              </a:rPr>
              <a:t>目</a:t>
            </a:r>
            <a:r>
              <a:rPr lang="en-US" altLang="zh-CN" sz="2400" dirty="0" smtClean="0">
                <a:solidFill>
                  <a:prstClr val="black"/>
                </a:solidFill>
                <a:latin typeface="黑体" pitchFamily="49" charset="-122"/>
                <a:ea typeface="黑体" pitchFamily="49" charset="-122"/>
              </a:rPr>
              <a:t>3</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，横向合作项</a:t>
            </a:r>
            <a:r>
              <a:rPr lang="zh-CN" altLang="en-US" sz="2400" dirty="0" smtClean="0">
                <a:solidFill>
                  <a:prstClr val="black"/>
                </a:solidFill>
                <a:latin typeface="黑体" pitchFamily="49" charset="-122"/>
                <a:ea typeface="黑体" pitchFamily="49" charset="-122"/>
              </a:rPr>
              <a:t>目</a:t>
            </a:r>
            <a:r>
              <a:rPr lang="en-US" altLang="zh-CN" sz="2400" dirty="0" smtClean="0">
                <a:solidFill>
                  <a:prstClr val="black"/>
                </a:solidFill>
                <a:latin typeface="黑体" pitchFamily="49" charset="-122"/>
                <a:ea typeface="黑体" pitchFamily="49" charset="-122"/>
              </a:rPr>
              <a:t>2</a:t>
            </a:r>
            <a:r>
              <a:rPr lang="zh-CN" altLang="en-US" sz="2400" dirty="0" smtClean="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。在学术刊物上发表论文</a:t>
            </a:r>
            <a:r>
              <a:rPr lang="en-US" altLang="zh-CN" sz="2400" dirty="0">
                <a:solidFill>
                  <a:prstClr val="black"/>
                </a:solidFill>
                <a:latin typeface="黑体" pitchFamily="49" charset="-122"/>
                <a:ea typeface="黑体" pitchFamily="49" charset="-122"/>
              </a:rPr>
              <a:t>20</a:t>
            </a:r>
            <a:r>
              <a:rPr lang="zh-CN" altLang="en-US" sz="2400" dirty="0">
                <a:solidFill>
                  <a:prstClr val="black"/>
                </a:solidFill>
                <a:latin typeface="黑体" pitchFamily="49" charset="-122"/>
                <a:ea typeface="黑体" pitchFamily="49" charset="-122"/>
              </a:rPr>
              <a:t>余篇，</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a:t>
            </a:r>
            <a:r>
              <a:rPr lang="zh-CN" altLang="en-US" sz="2400" dirty="0" smtClean="0">
                <a:solidFill>
                  <a:prstClr val="black"/>
                </a:solidFill>
                <a:latin typeface="黑体" pitchFamily="49" charset="-122"/>
                <a:ea typeface="黑体" pitchFamily="49" charset="-122"/>
              </a:rPr>
              <a:t>录</a:t>
            </a:r>
            <a:r>
              <a:rPr lang="en-US" altLang="zh-CN" sz="2400" dirty="0" smtClean="0">
                <a:solidFill>
                  <a:prstClr val="black"/>
                </a:solidFill>
                <a:latin typeface="黑体" pitchFamily="49" charset="-122"/>
                <a:ea typeface="黑体" pitchFamily="49" charset="-122"/>
              </a:rPr>
              <a:t>6</a:t>
            </a:r>
            <a:r>
              <a:rPr lang="zh-CN" altLang="en-US" sz="2400" dirty="0" smtClean="0">
                <a:solidFill>
                  <a:prstClr val="black"/>
                </a:solidFill>
                <a:latin typeface="黑体" pitchFamily="49" charset="-122"/>
                <a:ea typeface="黑体" pitchFamily="49" charset="-122"/>
              </a:rPr>
              <a:t>篇。</a:t>
            </a:r>
            <a:endParaRPr lang="en-US" altLang="zh-CN" sz="2400" dirty="0">
              <a:solidFill>
                <a:prstClr val="black"/>
              </a:solidFill>
              <a:latin typeface="黑体" pitchFamily="49" charset="-122"/>
              <a:ea typeface="黑体" pitchFamily="49" charset="-122"/>
            </a:endParaRPr>
          </a:p>
        </p:txBody>
      </p:sp>
      <p:pic>
        <p:nvPicPr>
          <p:cNvPr id="1025" name="Picture 1" descr="d:\My Documents\Tencent Files\214273918\Image\C2C\BD71FD52C686DA6EE76136F090E8ED4E.png"/>
          <p:cNvPicPr>
            <a:picLocks noChangeAspect="1" noChangeArrowheads="1"/>
          </p:cNvPicPr>
          <p:nvPr/>
        </p:nvPicPr>
        <p:blipFill>
          <a:blip r:embed="rId2" cstate="print"/>
          <a:srcRect l="10584" t="7786" r="18613"/>
          <a:stretch>
            <a:fillRect/>
          </a:stretch>
        </p:blipFill>
        <p:spPr bwMode="auto">
          <a:xfrm>
            <a:off x="4655127" y="475013"/>
            <a:ext cx="2303813" cy="2250374"/>
          </a:xfrm>
          <a:prstGeom prst="rect">
            <a:avLst/>
          </a:prstGeom>
          <a:noFill/>
        </p:spPr>
      </p:pic>
    </p:spTree>
    <p:extLst>
      <p:ext uri="{BB962C8B-B14F-4D97-AF65-F5344CB8AC3E}">
        <p14:creationId xmlns:p14="http://schemas.microsoft.com/office/powerpoint/2010/main" xmlns="" val="1690959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8A8D4467-B277-44F6-BB18-09B90330085F}"/>
              </a:ext>
            </a:extLst>
          </p:cNvPr>
          <p:cNvSpPr/>
          <p:nvPr/>
        </p:nvSpPr>
        <p:spPr>
          <a:xfrm>
            <a:off x="534388" y="2683824"/>
            <a:ext cx="10960925" cy="3416320"/>
          </a:xfrm>
          <a:prstGeom prst="rect">
            <a:avLst/>
          </a:prstGeom>
        </p:spPr>
        <p:txBody>
          <a:bodyPr wrap="square">
            <a:spAutoFit/>
          </a:bodyPr>
          <a:lstStyle/>
          <a:p>
            <a:pPr algn="just"/>
            <a:r>
              <a:rPr lang="zh-CN" altLang="en-US" sz="2400" dirty="0" smtClean="0">
                <a:solidFill>
                  <a:prstClr val="black"/>
                </a:solidFill>
                <a:latin typeface="黑体" pitchFamily="49" charset="-122"/>
                <a:ea typeface="黑体" pitchFamily="49" charset="-122"/>
              </a:rPr>
              <a:t>夏斌，</a:t>
            </a:r>
            <a:r>
              <a:rPr lang="zh-CN" altLang="zh-CN" sz="2400" dirty="0" smtClean="0">
                <a:latin typeface="黑体" pitchFamily="49" charset="-122"/>
                <a:ea typeface="黑体" pitchFamily="49" charset="-122"/>
              </a:rPr>
              <a:t>二级教授，博士，</a:t>
            </a:r>
            <a:r>
              <a:rPr lang="zh-CN" altLang="en-US" sz="2400" dirty="0" smtClean="0">
                <a:latin typeface="黑体" pitchFamily="49" charset="-122"/>
                <a:ea typeface="黑体" pitchFamily="49" charset="-122"/>
              </a:rPr>
              <a:t>博士生导师，</a:t>
            </a:r>
            <a:r>
              <a:rPr lang="zh-CN" altLang="zh-CN" sz="2400" dirty="0" smtClean="0">
                <a:latin typeface="黑体" pitchFamily="49" charset="-122"/>
                <a:ea typeface="黑体" pitchFamily="49" charset="-122"/>
              </a:rPr>
              <a:t>生态学系主任，</a:t>
            </a:r>
            <a:r>
              <a:rPr lang="zh-CN" altLang="en-US" sz="2400" dirty="0" smtClean="0">
                <a:latin typeface="黑体" pitchFamily="49" charset="-122"/>
                <a:ea typeface="黑体" pitchFamily="49" charset="-122"/>
              </a:rPr>
              <a:t>生态学学位点及学科负责人；</a:t>
            </a:r>
            <a:r>
              <a:rPr lang="zh-CN" altLang="zh-CN" sz="2400" dirty="0" smtClean="0">
                <a:latin typeface="黑体" pitchFamily="49" charset="-122"/>
                <a:ea typeface="黑体" pitchFamily="49" charset="-122"/>
              </a:rPr>
              <a:t>江西省百千万人才工程人选，江西省主要学科学术带头人，江西省高校学科带头人、赣江特聘教授（南昌大学</a:t>
            </a:r>
            <a:r>
              <a:rPr lang="en-US" altLang="zh-CN" sz="2400" dirty="0" smtClean="0">
                <a:latin typeface="黑体" pitchFamily="49" charset="-122"/>
                <a:ea typeface="黑体" pitchFamily="49" charset="-122"/>
              </a:rPr>
              <a:t>215</a:t>
            </a:r>
            <a:r>
              <a:rPr lang="zh-CN" altLang="zh-CN" sz="2400" dirty="0" smtClean="0">
                <a:latin typeface="黑体" pitchFamily="49" charset="-122"/>
                <a:ea typeface="黑体" pitchFamily="49" charset="-122"/>
              </a:rPr>
              <a:t>工程）；担任英国自然博物馆成立的</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系统与应用蜱螨学会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执行委员、中国蛛形学会常务委员、《蛛形学报》编委、“中国昆虫学会”理事、</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江西省生态学会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和</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江西省昆虫学会</a:t>
            </a:r>
            <a:r>
              <a:rPr lang="en-US" altLang="zh-CN"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副理事长等学术职务。</a:t>
            </a:r>
            <a:r>
              <a:rPr lang="zh-CN" altLang="en-US" sz="2400" dirty="0" smtClean="0">
                <a:solidFill>
                  <a:prstClr val="black"/>
                </a:solidFill>
                <a:latin typeface="黑体" pitchFamily="49" charset="-122"/>
                <a:ea typeface="黑体" pitchFamily="49" charset="-122"/>
              </a:rPr>
              <a:t>主要研究方向：动物（螨类、昆虫）生态与进化。</a:t>
            </a:r>
            <a:r>
              <a:rPr lang="zh-CN" altLang="zh-CN" sz="2400" dirty="0" smtClean="0">
                <a:latin typeface="黑体" pitchFamily="49" charset="-122"/>
                <a:ea typeface="黑体" pitchFamily="49" charset="-122"/>
              </a:rPr>
              <a:t>主持科研项目近</a:t>
            </a:r>
            <a:r>
              <a:rPr lang="en-US" altLang="zh-CN" sz="2400" dirty="0" smtClean="0">
                <a:latin typeface="黑体" pitchFamily="49" charset="-122"/>
                <a:ea typeface="黑体" pitchFamily="49" charset="-122"/>
              </a:rPr>
              <a:t>30</a:t>
            </a:r>
            <a:r>
              <a:rPr lang="zh-CN" altLang="zh-CN" sz="2400" dirty="0" smtClean="0">
                <a:latin typeface="黑体" pitchFamily="49" charset="-122"/>
                <a:ea typeface="黑体" pitchFamily="49" charset="-122"/>
              </a:rPr>
              <a:t>项，其中国家基金</a:t>
            </a:r>
            <a:r>
              <a:rPr lang="en-US" altLang="zh-CN" sz="2400" dirty="0" smtClean="0">
                <a:latin typeface="黑体" pitchFamily="49" charset="-122"/>
                <a:ea typeface="黑体" pitchFamily="49" charset="-122"/>
              </a:rPr>
              <a:t>4</a:t>
            </a:r>
            <a:r>
              <a:rPr lang="zh-CN" altLang="zh-CN" sz="2400" dirty="0" smtClean="0">
                <a:latin typeface="黑体" pitchFamily="49" charset="-122"/>
                <a:ea typeface="黑体" pitchFamily="49" charset="-122"/>
              </a:rPr>
              <a:t>项，</a:t>
            </a:r>
            <a:r>
              <a:rPr lang="zh-CN" altLang="en-US" sz="2400" dirty="0" smtClean="0">
                <a:latin typeface="黑体" pitchFamily="49" charset="-122"/>
                <a:ea typeface="黑体" pitchFamily="49" charset="-122"/>
              </a:rPr>
              <a:t>教育部及人社部各</a:t>
            </a:r>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项，</a:t>
            </a:r>
            <a:r>
              <a:rPr lang="zh-CN" altLang="zh-CN" sz="2400" dirty="0" smtClean="0">
                <a:latin typeface="黑体" pitchFamily="49" charset="-122"/>
                <a:ea typeface="黑体" pitchFamily="49" charset="-122"/>
              </a:rPr>
              <a:t>省基础研究重大项目</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项，</a:t>
            </a:r>
            <a:r>
              <a:rPr lang="zh-CN" altLang="en-US" sz="2400" dirty="0" smtClean="0">
                <a:latin typeface="黑体" pitchFamily="49" charset="-122"/>
                <a:ea typeface="黑体" pitchFamily="49" charset="-122"/>
              </a:rPr>
              <a:t>江西省</a:t>
            </a:r>
            <a:r>
              <a:rPr lang="zh-CN" altLang="zh-CN" sz="2400" dirty="0" smtClean="0">
                <a:latin typeface="黑体" pitchFamily="49" charset="-122"/>
                <a:ea typeface="黑体" pitchFamily="49" charset="-122"/>
              </a:rPr>
              <a:t>学科带头人项目</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项；发表论文</a:t>
            </a:r>
            <a:r>
              <a:rPr lang="en-US" altLang="zh-CN" sz="2400" dirty="0" smtClean="0">
                <a:latin typeface="黑体" pitchFamily="49" charset="-122"/>
                <a:ea typeface="黑体" pitchFamily="49" charset="-122"/>
              </a:rPr>
              <a:t>45</a:t>
            </a:r>
            <a:r>
              <a:rPr lang="zh-CN" altLang="zh-CN" sz="2400" dirty="0" smtClean="0">
                <a:latin typeface="黑体" pitchFamily="49" charset="-122"/>
                <a:ea typeface="黑体" pitchFamily="49" charset="-122"/>
              </a:rPr>
              <a:t>篇，其中</a:t>
            </a:r>
            <a:r>
              <a:rPr lang="en-US" altLang="zh-CN" sz="2400" dirty="0" smtClean="0">
                <a:latin typeface="黑体" pitchFamily="49" charset="-122"/>
                <a:ea typeface="黑体" pitchFamily="49" charset="-122"/>
              </a:rPr>
              <a:t>SCI</a:t>
            </a:r>
            <a:r>
              <a:rPr lang="zh-CN" altLang="zh-CN" sz="2400" dirty="0" smtClean="0">
                <a:latin typeface="黑体" pitchFamily="49" charset="-122"/>
                <a:ea typeface="黑体" pitchFamily="49" charset="-122"/>
              </a:rPr>
              <a:t>源刊</a:t>
            </a:r>
            <a:r>
              <a:rPr lang="en-US" altLang="zh-CN" sz="2400" dirty="0" smtClean="0">
                <a:latin typeface="黑体" pitchFamily="49" charset="-122"/>
                <a:ea typeface="黑体" pitchFamily="49" charset="-122"/>
              </a:rPr>
              <a:t>23</a:t>
            </a:r>
            <a:r>
              <a:rPr lang="zh-CN" altLang="zh-CN" sz="2400" dirty="0" smtClean="0">
                <a:latin typeface="黑体" pitchFamily="49" charset="-122"/>
                <a:ea typeface="黑体" pitchFamily="49" charset="-122"/>
              </a:rPr>
              <a:t>篇；江西省科技进步二等奖</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教育厅科技二等奖</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农业部二等奖</a:t>
            </a:r>
            <a:r>
              <a:rPr lang="zh-CN" altLang="en-US" sz="2400" dirty="0" smtClean="0">
                <a:latin typeface="黑体" pitchFamily="49" charset="-122"/>
                <a:ea typeface="黑体" pitchFamily="49" charset="-122"/>
              </a:rPr>
              <a:t>各</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项，发明专利</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项（授权</a:t>
            </a:r>
            <a:r>
              <a:rPr lang="en-US" altLang="zh-CN" sz="2400" dirty="0" smtClean="0">
                <a:latin typeface="黑体" pitchFamily="49" charset="-122"/>
                <a:ea typeface="黑体" pitchFamily="49" charset="-122"/>
              </a:rPr>
              <a:t>1</a:t>
            </a:r>
            <a:r>
              <a:rPr lang="zh-CN" altLang="zh-CN" sz="2400" dirty="0" smtClean="0">
                <a:latin typeface="黑体" pitchFamily="49" charset="-122"/>
                <a:ea typeface="黑体" pitchFamily="49" charset="-122"/>
              </a:rPr>
              <a:t>项）。</a:t>
            </a:r>
            <a:endParaRPr lang="en-US" altLang="zh-CN" sz="2400" dirty="0">
              <a:solidFill>
                <a:prstClr val="black"/>
              </a:solidFill>
              <a:latin typeface="黑体" pitchFamily="49" charset="-122"/>
              <a:ea typeface="黑体" pitchFamily="49" charset="-122"/>
            </a:endParaRPr>
          </a:p>
        </p:txBody>
      </p:sp>
      <p:pic>
        <p:nvPicPr>
          <p:cNvPr id="1026" name="Picture 2"/>
          <p:cNvPicPr>
            <a:picLocks noChangeAspect="1" noChangeArrowheads="1"/>
          </p:cNvPicPr>
          <p:nvPr/>
        </p:nvPicPr>
        <p:blipFill>
          <a:blip r:embed="rId2" cstate="print"/>
          <a:srcRect/>
          <a:stretch>
            <a:fillRect/>
          </a:stretch>
        </p:blipFill>
        <p:spPr bwMode="auto">
          <a:xfrm>
            <a:off x="4251513" y="190080"/>
            <a:ext cx="3194315" cy="2396451"/>
          </a:xfrm>
          <a:prstGeom prst="rect">
            <a:avLst/>
          </a:prstGeom>
          <a:noFill/>
          <a:ln w="9525">
            <a:noFill/>
            <a:miter lim="800000"/>
            <a:headEnd/>
            <a:tailEnd/>
          </a:ln>
        </p:spPr>
      </p:pic>
    </p:spTree>
    <p:extLst>
      <p:ext uri="{BB962C8B-B14F-4D97-AF65-F5344CB8AC3E}">
        <p14:creationId xmlns="" xmlns:p14="http://schemas.microsoft.com/office/powerpoint/2010/main" val="1690959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1900" y="365126"/>
            <a:ext cx="10391899" cy="1261794"/>
          </a:xfrm>
        </p:spPr>
        <p:txBody>
          <a:bodyPr/>
          <a:lstStyle/>
          <a:p>
            <a:r>
              <a:rPr lang="zh-CN" altLang="en-US" dirty="0" smtClean="0">
                <a:latin typeface="黑体" pitchFamily="49" charset="-122"/>
                <a:ea typeface="黑体" pitchFamily="49" charset="-122"/>
              </a:rPr>
              <a:t>园林植物与</a:t>
            </a:r>
            <a:r>
              <a:rPr lang="zh-CN" altLang="en-US" dirty="0" smtClean="0">
                <a:latin typeface="黑体" pitchFamily="49" charset="-122"/>
                <a:ea typeface="黑体" pitchFamily="49" charset="-122"/>
              </a:rPr>
              <a:t>观赏园艺学 </a:t>
            </a:r>
            <a:r>
              <a:rPr lang="en-US" altLang="zh-CN" dirty="0" smtClean="0">
                <a:latin typeface="黑体" pitchFamily="49" charset="-122"/>
                <a:ea typeface="黑体" pitchFamily="49" charset="-122"/>
              </a:rPr>
              <a:t>090706</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838199" y="1825625"/>
            <a:ext cx="10645239" cy="3126385"/>
          </a:xfrm>
        </p:spPr>
        <p:txBody>
          <a:bodyPr/>
          <a:lstStyle/>
          <a:p>
            <a:r>
              <a:rPr lang="zh-CN" altLang="en-US" dirty="0" smtClean="0">
                <a:latin typeface="黑体" pitchFamily="49" charset="-122"/>
                <a:ea typeface="黑体" pitchFamily="49" charset="-122"/>
              </a:rPr>
              <a:t>园林植物与观赏园艺于</a:t>
            </a:r>
            <a:r>
              <a:rPr lang="en-US" altLang="zh-CN" dirty="0" smtClean="0">
                <a:latin typeface="黑体" pitchFamily="49" charset="-122"/>
                <a:ea typeface="黑体" pitchFamily="49" charset="-122"/>
              </a:rPr>
              <a:t>2006</a:t>
            </a:r>
            <a:r>
              <a:rPr lang="zh-CN" altLang="en-US" dirty="0" smtClean="0">
                <a:latin typeface="黑体" pitchFamily="49" charset="-122"/>
                <a:ea typeface="黑体" pitchFamily="49" charset="-122"/>
              </a:rPr>
              <a:t>年获得硕士学位授予权，并于当年招生。是南昌大学仅有的二个涉农硕士点之一，现有教授</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名，副教授</a:t>
            </a:r>
            <a:r>
              <a:rPr lang="en-US" altLang="zh-CN" dirty="0" smtClean="0">
                <a:latin typeface="黑体" pitchFamily="49" charset="-122"/>
                <a:ea typeface="黑体" pitchFamily="49" charset="-122"/>
              </a:rPr>
              <a:t>3</a:t>
            </a:r>
            <a:r>
              <a:rPr lang="zh-CN" altLang="en-US" dirty="0" smtClean="0">
                <a:latin typeface="黑体" pitchFamily="49" charset="-122"/>
                <a:ea typeface="黑体" pitchFamily="49" charset="-122"/>
              </a:rPr>
              <a:t>名，均具有博士学位。每年招收</a:t>
            </a:r>
            <a:r>
              <a:rPr lang="en-US" altLang="zh-CN" dirty="0" smtClean="0">
                <a:latin typeface="黑体" pitchFamily="49" charset="-122"/>
                <a:ea typeface="黑体" pitchFamily="49" charset="-122"/>
              </a:rPr>
              <a:t>4-8</a:t>
            </a:r>
            <a:r>
              <a:rPr lang="zh-CN" altLang="en-US" dirty="0" smtClean="0">
                <a:latin typeface="黑体" pitchFamily="49" charset="-122"/>
                <a:ea typeface="黑体" pitchFamily="49" charset="-122"/>
              </a:rPr>
              <a:t>名研究生，已培养毕业生</a:t>
            </a:r>
            <a:r>
              <a:rPr lang="en-US" altLang="zh-CN" dirty="0" smtClean="0">
                <a:latin typeface="黑体" pitchFamily="49" charset="-122"/>
                <a:ea typeface="黑体" pitchFamily="49" charset="-122"/>
              </a:rPr>
              <a:t>30</a:t>
            </a:r>
            <a:r>
              <a:rPr lang="zh-CN" altLang="en-US" dirty="0" smtClean="0">
                <a:latin typeface="黑体" pitchFamily="49" charset="-122"/>
                <a:ea typeface="黑体" pitchFamily="49" charset="-122"/>
              </a:rPr>
              <a:t>余人。 具有园林植物生物技术、园林植物生理生态、园林植物资源与引种驯化、园林景观规划与设计等</a:t>
            </a:r>
            <a:r>
              <a:rPr lang="en-US" altLang="zh-CN" dirty="0" smtClean="0">
                <a:latin typeface="黑体" pitchFamily="49" charset="-122"/>
                <a:ea typeface="黑体" pitchFamily="49" charset="-122"/>
              </a:rPr>
              <a:t>4</a:t>
            </a:r>
            <a:r>
              <a:rPr lang="zh-CN" altLang="en-US" dirty="0" smtClean="0">
                <a:latin typeface="黑体" pitchFamily="49" charset="-122"/>
                <a:ea typeface="黑体" pitchFamily="49" charset="-122"/>
              </a:rPr>
              <a:t>个特色鲜明、相对稳定的研究方向。</a:t>
            </a:r>
            <a:endParaRPr lang="zh-CN" altLang="en-US"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1891" y="3114597"/>
            <a:ext cx="10723418" cy="1938992"/>
          </a:xfrm>
          <a:prstGeom prst="rect">
            <a:avLst/>
          </a:prstGeom>
        </p:spPr>
        <p:txBody>
          <a:bodyPr wrap="square">
            <a:spAutoFit/>
          </a:bodyPr>
          <a:lstStyle/>
          <a:p>
            <a:pPr algn="just"/>
            <a:r>
              <a:rPr lang="zh-CN" altLang="en-US" sz="2400" dirty="0">
                <a:solidFill>
                  <a:prstClr val="black"/>
                </a:solidFill>
                <a:latin typeface="黑体" pitchFamily="49" charset="-122"/>
                <a:ea typeface="黑体" pitchFamily="49" charset="-122"/>
              </a:rPr>
              <a:t>杨柏云，博士，教授。全国优秀科技工作者，全国五一劳动奖章获得者，中国农业生物技术学会脱毒快繁分会副会长，江西省植物学会副会长，江西省植物资源重点实验室主任。先后承担国家级科研项目4项（国家科技特派员创业链一项，省内高校唯一），省部级项目12项，发表学术论文80余篇，申请国家发明专利3项。</a:t>
            </a:r>
            <a:endParaRPr lang="en-US" altLang="zh-CN" sz="2400" dirty="0">
              <a:solidFill>
                <a:prstClr val="black"/>
              </a:solidFill>
              <a:latin typeface="黑体" pitchFamily="49" charset="-122"/>
              <a:ea typeface="黑体" pitchFamily="49" charset="-122"/>
            </a:endParaRPr>
          </a:p>
        </p:txBody>
      </p:sp>
      <p:pic>
        <p:nvPicPr>
          <p:cNvPr id="2" name="图片 1" descr="杨柏云2015年全国先进工作者 照片"/>
          <p:cNvPicPr>
            <a:picLocks noChangeAspect="1"/>
          </p:cNvPicPr>
          <p:nvPr/>
        </p:nvPicPr>
        <p:blipFill>
          <a:blip r:embed="rId2"/>
          <a:srcRect l="18046" t="25827" r="27714"/>
          <a:stretch>
            <a:fillRect/>
          </a:stretch>
        </p:blipFill>
        <p:spPr>
          <a:xfrm>
            <a:off x="4503619" y="310516"/>
            <a:ext cx="2196216" cy="246831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0654" y="365125"/>
            <a:ext cx="10273145" cy="1325563"/>
          </a:xfrm>
        </p:spPr>
        <p:txBody>
          <a:bodyPr/>
          <a:lstStyle/>
          <a:p>
            <a:r>
              <a:rPr lang="zh-CN" altLang="en-US" dirty="0" smtClean="0">
                <a:latin typeface="黑体" pitchFamily="49" charset="-122"/>
                <a:ea typeface="黑体" pitchFamily="49" charset="-122"/>
              </a:rPr>
              <a:t>水产养殖</a:t>
            </a:r>
            <a:r>
              <a:rPr lang="zh-CN" altLang="en-US" dirty="0" smtClean="0">
                <a:latin typeface="黑体" pitchFamily="49" charset="-122"/>
                <a:ea typeface="黑体" pitchFamily="49" charset="-122"/>
              </a:rPr>
              <a:t>学  </a:t>
            </a:r>
            <a:r>
              <a:rPr lang="en-US" altLang="zh-CN" dirty="0" smtClean="0">
                <a:latin typeface="黑体" pitchFamily="49" charset="-122"/>
                <a:ea typeface="黑体" pitchFamily="49" charset="-122"/>
              </a:rPr>
              <a:t>090801</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838200" y="1825625"/>
            <a:ext cx="10515600" cy="2651372"/>
          </a:xfrm>
        </p:spPr>
        <p:txBody>
          <a:bodyPr/>
          <a:lstStyle/>
          <a:p>
            <a:r>
              <a:rPr lang="zh-CN" altLang="en-US" dirty="0" smtClean="0">
                <a:latin typeface="黑体" pitchFamily="49" charset="-122"/>
                <a:ea typeface="黑体" pitchFamily="49" charset="-122"/>
              </a:rPr>
              <a:t>水产养殖学于</a:t>
            </a:r>
            <a:r>
              <a:rPr lang="en-US" dirty="0" smtClean="0">
                <a:latin typeface="黑体" pitchFamily="49" charset="-122"/>
                <a:ea typeface="黑体" pitchFamily="49" charset="-122"/>
              </a:rPr>
              <a:t>2006</a:t>
            </a:r>
            <a:r>
              <a:rPr lang="zh-CN" altLang="en-US" dirty="0" smtClean="0">
                <a:latin typeface="黑体" pitchFamily="49" charset="-122"/>
                <a:ea typeface="黑体" pitchFamily="49" charset="-122"/>
              </a:rPr>
              <a:t>年获得硕士学位授予权，并于当年招生。现有教授</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名，副教授</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名，具有博士学位</a:t>
            </a:r>
            <a:r>
              <a:rPr lang="en-US" dirty="0" smtClean="0">
                <a:latin typeface="黑体" pitchFamily="49" charset="-122"/>
                <a:ea typeface="黑体" pitchFamily="49" charset="-122"/>
              </a:rPr>
              <a:t>3</a:t>
            </a:r>
            <a:r>
              <a:rPr lang="zh-CN" altLang="en-US" dirty="0" smtClean="0">
                <a:latin typeface="黑体" pitchFamily="49" charset="-122"/>
                <a:ea typeface="黑体" pitchFamily="49" charset="-122"/>
              </a:rPr>
              <a:t>名，硕士学位</a:t>
            </a:r>
            <a:r>
              <a:rPr lang="en-US" dirty="0" smtClean="0">
                <a:latin typeface="黑体" pitchFamily="49" charset="-122"/>
                <a:ea typeface="黑体" pitchFamily="49" charset="-122"/>
              </a:rPr>
              <a:t>1</a:t>
            </a:r>
            <a:r>
              <a:rPr lang="zh-CN" altLang="en-US" dirty="0" smtClean="0">
                <a:latin typeface="黑体" pitchFamily="49" charset="-122"/>
                <a:ea typeface="黑体" pitchFamily="49" charset="-122"/>
              </a:rPr>
              <a:t>名。每年招收</a:t>
            </a:r>
            <a:r>
              <a:rPr lang="en-US" dirty="0" smtClean="0">
                <a:latin typeface="黑体" pitchFamily="49" charset="-122"/>
                <a:ea typeface="黑体" pitchFamily="49" charset="-122"/>
              </a:rPr>
              <a:t>3-7</a:t>
            </a:r>
            <a:r>
              <a:rPr lang="zh-CN" altLang="en-US" dirty="0" smtClean="0">
                <a:latin typeface="黑体" pitchFamily="49" charset="-122"/>
                <a:ea typeface="黑体" pitchFamily="49" charset="-122"/>
              </a:rPr>
              <a:t>名研究生，已培养毕业生</a:t>
            </a:r>
            <a:r>
              <a:rPr lang="en-US" dirty="0" smtClean="0">
                <a:latin typeface="黑体" pitchFamily="49" charset="-122"/>
                <a:ea typeface="黑体" pitchFamily="49" charset="-122"/>
              </a:rPr>
              <a:t>20</a:t>
            </a:r>
            <a:r>
              <a:rPr lang="zh-CN" altLang="en-US" dirty="0" smtClean="0">
                <a:latin typeface="黑体" pitchFamily="49" charset="-122"/>
                <a:ea typeface="黑体" pitchFamily="49" charset="-122"/>
              </a:rPr>
              <a:t>余人。 具有水产动物遗传与育种、水产动物资源与健康养殖、水产动物疾病与免疫、水产动物营养与生理等</a:t>
            </a:r>
            <a:r>
              <a:rPr lang="en-US" dirty="0" smtClean="0">
                <a:latin typeface="黑体" pitchFamily="49" charset="-122"/>
                <a:ea typeface="黑体" pitchFamily="49" charset="-122"/>
              </a:rPr>
              <a:t>4</a:t>
            </a:r>
            <a:r>
              <a:rPr lang="zh-CN" altLang="en-US" dirty="0" smtClean="0">
                <a:latin typeface="黑体" pitchFamily="49" charset="-122"/>
                <a:ea typeface="黑体" pitchFamily="49" charset="-122"/>
              </a:rPr>
              <a:t>个特色鲜明、相对稳定的研究方向。</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itchFamily="49" charset="-122"/>
                <a:ea typeface="黑体" pitchFamily="49" charset="-122"/>
              </a:rPr>
              <a:t>动物学 </a:t>
            </a:r>
            <a:r>
              <a:rPr lang="en-US" altLang="zh-CN" dirty="0" smtClean="0">
                <a:latin typeface="黑体" pitchFamily="49" charset="-122"/>
                <a:ea typeface="黑体" pitchFamily="49" charset="-122"/>
              </a:rPr>
              <a:t>071002</a:t>
            </a:r>
            <a:endParaRPr lang="zh-CN" altLang="en-US" dirty="0">
              <a:latin typeface="黑体" pitchFamily="49" charset="-122"/>
              <a:ea typeface="黑体" pitchFamily="49" charset="-122"/>
            </a:endParaRPr>
          </a:p>
        </p:txBody>
      </p:sp>
      <p:sp>
        <p:nvSpPr>
          <p:cNvPr id="3" name="内容占位符 2"/>
          <p:cNvSpPr>
            <a:spLocks noGrp="1"/>
          </p:cNvSpPr>
          <p:nvPr>
            <p:ph idx="1"/>
          </p:nvPr>
        </p:nvSpPr>
        <p:spPr>
          <a:xfrm>
            <a:off x="795647" y="1531916"/>
            <a:ext cx="10675917" cy="4868883"/>
          </a:xfrm>
        </p:spPr>
        <p:txBody>
          <a:bodyPr>
            <a:noAutofit/>
          </a:bodyPr>
          <a:lstStyle/>
          <a:p>
            <a:r>
              <a:rPr lang="zh-CN" altLang="en-US" sz="2000" dirty="0" smtClean="0">
                <a:latin typeface="黑体" pitchFamily="49" charset="-122"/>
                <a:ea typeface="黑体" pitchFamily="49" charset="-122"/>
              </a:rPr>
              <a:t>动物学学位点是属于生物学一级学科下的二级学科，本学位点主要培养具有追求真理和献身事业的求实精神、创新精神、敬业精神和协作精神，系统掌握本学科领域基础理论、实验方法和技能，具有独立从事本专业实际工作与科学研究工作能力，能够胜任高等院校教学以及科研部门、生产单位研究和技术工作的专门人才。</a:t>
            </a:r>
          </a:p>
          <a:p>
            <a:r>
              <a:rPr lang="zh-CN" altLang="en-US" sz="2000" dirty="0" smtClean="0">
                <a:latin typeface="黑体" pitchFamily="49" charset="-122"/>
                <a:ea typeface="黑体" pitchFamily="49" charset="-122"/>
              </a:rPr>
              <a:t>动物学学位点学科师资力量雄厚，由吴小平、文春根、欧阳珊、林刚、王尚洪、周春花等</a:t>
            </a:r>
            <a:r>
              <a:rPr lang="en-US" sz="2000" dirty="0" smtClean="0">
                <a:latin typeface="黑体" pitchFamily="49" charset="-122"/>
                <a:ea typeface="黑体" pitchFamily="49" charset="-122"/>
              </a:rPr>
              <a:t>14</a:t>
            </a:r>
            <a:r>
              <a:rPr lang="zh-CN" altLang="en-US" sz="2000" dirty="0" smtClean="0">
                <a:latin typeface="黑体" pitchFamily="49" charset="-122"/>
                <a:ea typeface="黑体" pitchFamily="49" charset="-122"/>
              </a:rPr>
              <a:t>名专职教授、副教授担任硕士指导教师。</a:t>
            </a:r>
          </a:p>
          <a:p>
            <a:r>
              <a:rPr lang="zh-CN" altLang="en-US" sz="2000" dirty="0" smtClean="0">
                <a:latin typeface="黑体" pitchFamily="49" charset="-122"/>
                <a:ea typeface="黑体" pitchFamily="49" charset="-122"/>
              </a:rPr>
              <a:t>南昌大学动物学科是我校最早获批的硕士点之一，自</a:t>
            </a:r>
            <a:r>
              <a:rPr lang="en-US" sz="2000" dirty="0" smtClean="0">
                <a:latin typeface="黑体" pitchFamily="49" charset="-122"/>
                <a:ea typeface="黑体" pitchFamily="49" charset="-122"/>
              </a:rPr>
              <a:t>1986</a:t>
            </a:r>
            <a:r>
              <a:rPr lang="zh-CN" altLang="en-US" sz="2000" dirty="0" smtClean="0">
                <a:latin typeface="黑体" pitchFamily="49" charset="-122"/>
                <a:ea typeface="黑体" pitchFamily="49" charset="-122"/>
              </a:rPr>
              <a:t>年开始招生，至今已经连续招生</a:t>
            </a:r>
            <a:r>
              <a:rPr lang="en-US" sz="2000" dirty="0" smtClean="0">
                <a:latin typeface="黑体" pitchFamily="49" charset="-122"/>
                <a:ea typeface="黑体" pitchFamily="49" charset="-122"/>
              </a:rPr>
              <a:t>31</a:t>
            </a:r>
            <a:r>
              <a:rPr lang="zh-CN" altLang="en-US" sz="2000" dirty="0" smtClean="0">
                <a:latin typeface="黑体" pitchFamily="49" charset="-122"/>
                <a:ea typeface="黑体" pitchFamily="49" charset="-122"/>
              </a:rPr>
              <a:t>年，已经形成了动物资源和分子系统学、动物保护生物学、动物遗传育种学、动物行为及其神经基础等研究团队，相关研究在全国范围内产生了重要影响。</a:t>
            </a:r>
          </a:p>
          <a:p>
            <a:r>
              <a:rPr lang="zh-CN" altLang="en-US" sz="2000" b="1" dirty="0" smtClean="0">
                <a:latin typeface="黑体" pitchFamily="49" charset="-122"/>
                <a:ea typeface="黑体" pitchFamily="49" charset="-122"/>
              </a:rPr>
              <a:t>学科方向</a:t>
            </a:r>
            <a:r>
              <a:rPr lang="zh-CN" altLang="en-US" sz="2000" dirty="0" smtClean="0">
                <a:latin typeface="黑体" pitchFamily="49" charset="-122"/>
                <a:ea typeface="黑体" pitchFamily="49" charset="-122"/>
              </a:rPr>
              <a:t>：</a:t>
            </a:r>
          </a:p>
          <a:p>
            <a:r>
              <a:rPr lang="zh-CN" altLang="en-US" sz="2000" dirty="0" smtClean="0">
                <a:latin typeface="黑体" pitchFamily="49" charset="-122"/>
                <a:ea typeface="黑体" pitchFamily="49" charset="-122"/>
              </a:rPr>
              <a:t>⑴</a:t>
            </a:r>
            <a:r>
              <a:rPr lang="en-US" sz="2000" dirty="0" smtClean="0">
                <a:latin typeface="黑体" pitchFamily="49" charset="-122"/>
                <a:ea typeface="黑体" pitchFamily="49" charset="-122"/>
              </a:rPr>
              <a:t> (</a:t>
            </a:r>
            <a:r>
              <a:rPr lang="zh-CN" altLang="en-US" sz="2000" dirty="0" smtClean="0">
                <a:latin typeface="黑体" pitchFamily="49" charset="-122"/>
                <a:ea typeface="黑体" pitchFamily="49" charset="-122"/>
              </a:rPr>
              <a:t>全日制</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动物资源和分子系统学</a:t>
            </a:r>
          </a:p>
          <a:p>
            <a:r>
              <a:rPr lang="zh-CN" altLang="en-US" sz="2000" dirty="0" smtClean="0">
                <a:latin typeface="黑体" pitchFamily="49" charset="-122"/>
                <a:ea typeface="黑体" pitchFamily="49" charset="-122"/>
              </a:rPr>
              <a:t>⑵</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全日制</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动物保护生物学</a:t>
            </a:r>
          </a:p>
          <a:p>
            <a:r>
              <a:rPr lang="zh-CN" altLang="en-US" sz="2000" dirty="0" smtClean="0">
                <a:latin typeface="黑体" pitchFamily="49" charset="-122"/>
                <a:ea typeface="黑体" pitchFamily="49" charset="-122"/>
              </a:rPr>
              <a:t>⑶</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全日制</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动物遗传育种学</a:t>
            </a:r>
          </a:p>
          <a:p>
            <a:r>
              <a:rPr lang="zh-CN" altLang="en-US" sz="2000" dirty="0" smtClean="0">
                <a:latin typeface="黑体" pitchFamily="49" charset="-122"/>
                <a:ea typeface="黑体" pitchFamily="49" charset="-122"/>
              </a:rPr>
              <a:t>⑷</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全日制</a:t>
            </a:r>
            <a:r>
              <a:rPr lang="en-US"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动物行为及其神经基础</a:t>
            </a:r>
            <a:endParaRPr lang="zh-CN" altLang="en-US" sz="2000"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03761" y="2253639"/>
            <a:ext cx="11257808" cy="3503930"/>
          </a:xfrm>
        </p:spPr>
        <p:txBody>
          <a:bodyPr>
            <a:noAutofit/>
          </a:bodyPr>
          <a:lstStyle/>
          <a:p>
            <a:pPr algn="l"/>
            <a:r>
              <a:rPr lang="zh-CN" altLang="en-US" dirty="0">
                <a:latin typeface="黑体" pitchFamily="49" charset="-122"/>
                <a:ea typeface="黑体" pitchFamily="49" charset="-122"/>
              </a:rPr>
              <a:t>洪一江，博士，二级教授，博士生导师，南昌大学生命科学学院副院长，教育部高等学校生物科学类专业教学指导委员会委员，江西省高等学校教学名师，赣鄱“555”领军人才，高等学校中青年学科带头人，全国水产标准化技术委员会委员。国家公益性行业（农业）科研专项首席专家，国家贝类产业技术体系淡水珍珠岗位科学家，江西省特种水产产业技术体系首席专家等</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gn="l"/>
            <a:r>
              <a:rPr lang="zh-CN" altLang="en-US" dirty="0" smtClean="0">
                <a:latin typeface="黑体" pitchFamily="49" charset="-122"/>
                <a:ea typeface="黑体" pitchFamily="49" charset="-122"/>
              </a:rPr>
              <a:t>主要</a:t>
            </a:r>
            <a:r>
              <a:rPr lang="zh-CN" altLang="en-US" dirty="0">
                <a:latin typeface="黑体" pitchFamily="49" charset="-122"/>
                <a:ea typeface="黑体" pitchFamily="49" charset="-122"/>
              </a:rPr>
              <a:t>研究方向：水生动物遗传育种及健康养殖</a:t>
            </a:r>
            <a:r>
              <a:rPr lang="zh-CN" altLang="en-US" dirty="0" smtClean="0">
                <a:latin typeface="黑体" pitchFamily="49" charset="-122"/>
                <a:ea typeface="黑体" pitchFamily="49" charset="-122"/>
              </a:rPr>
              <a:t>。</a:t>
            </a:r>
            <a:endParaRPr lang="en-US" altLang="zh-CN" dirty="0" smtClean="0">
              <a:latin typeface="黑体" pitchFamily="49" charset="-122"/>
              <a:ea typeface="黑体" pitchFamily="49" charset="-122"/>
            </a:endParaRPr>
          </a:p>
          <a:p>
            <a:pPr algn="l"/>
            <a:r>
              <a:rPr lang="zh-CN" altLang="en-US" dirty="0" smtClean="0">
                <a:latin typeface="黑体" pitchFamily="49" charset="-122"/>
                <a:ea typeface="黑体" pitchFamily="49" charset="-122"/>
              </a:rPr>
              <a:t>主要</a:t>
            </a:r>
            <a:r>
              <a:rPr lang="zh-CN" altLang="en-US" dirty="0">
                <a:latin typeface="黑体" pitchFamily="49" charset="-122"/>
                <a:ea typeface="黑体" pitchFamily="49" charset="-122"/>
              </a:rPr>
              <a:t>项目成果：主持国家科技部、财政部和农业部、国家自然科学基金、973计划子课题等国家级项目8项，省部级重大项目5项、重点和一般计划项目10余项。获农业部渔业丰收二等奖2次、江西省教学成果二等奖2次、江西省科技进步二等奖和三等奖各为3和4次、江西省高等学校科技成果二等奖2次。已获国家授权发明专利8项和实用新型专利7项，发表论文60余篇。</a:t>
            </a:r>
          </a:p>
        </p:txBody>
      </p:sp>
      <p:pic>
        <p:nvPicPr>
          <p:cNvPr id="4" name="图片 3" descr="IMG_2643"/>
          <p:cNvPicPr>
            <a:picLocks noChangeAspect="1"/>
          </p:cNvPicPr>
          <p:nvPr/>
        </p:nvPicPr>
        <p:blipFill>
          <a:blip r:embed="rId2" cstate="print"/>
          <a:stretch>
            <a:fillRect/>
          </a:stretch>
        </p:blipFill>
        <p:spPr>
          <a:xfrm rot="10800000">
            <a:off x="4897260" y="0"/>
            <a:ext cx="2869202" cy="21521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35035" y="3201101"/>
            <a:ext cx="9725890" cy="1938992"/>
          </a:xfrm>
          <a:prstGeom prst="rect">
            <a:avLst/>
          </a:prstGeom>
        </p:spPr>
        <p:txBody>
          <a:bodyPr wrap="square">
            <a:spAutoFit/>
          </a:bodyPr>
          <a:lstStyle/>
          <a:p>
            <a:r>
              <a:rPr lang="zh-CN" altLang="zh-CN" sz="2400" dirty="0" smtClean="0">
                <a:latin typeface="黑体" pitchFamily="49" charset="-122"/>
                <a:ea typeface="黑体" pitchFamily="49" charset="-122"/>
              </a:rPr>
              <a:t>欧阳珊，教授，硕士生导师。现任江西省高等学校中青年学科带头人。主要研究方向：陆生贝类学、鱼类生态学。主持国家级项目</a:t>
            </a:r>
            <a:r>
              <a:rPr lang="en-US" altLang="zh-CN" sz="2400" dirty="0" smtClean="0">
                <a:latin typeface="黑体" pitchFamily="49" charset="-122"/>
                <a:ea typeface="黑体" pitchFamily="49" charset="-122"/>
              </a:rPr>
              <a:t>2</a:t>
            </a:r>
            <a:r>
              <a:rPr lang="zh-CN" altLang="zh-CN" sz="2400" dirty="0" smtClean="0">
                <a:latin typeface="黑体" pitchFamily="49" charset="-122"/>
                <a:ea typeface="黑体" pitchFamily="49" charset="-122"/>
              </a:rPr>
              <a:t>项，省部级项目</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项，横向合作项目</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余项。在学术刊物上发表论文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余篇，</a:t>
            </a:r>
            <a:r>
              <a:rPr lang="en-US" altLang="zh-CN" sz="2400" dirty="0" smtClean="0">
                <a:latin typeface="黑体" pitchFamily="49" charset="-122"/>
                <a:ea typeface="黑体" pitchFamily="49" charset="-122"/>
              </a:rPr>
              <a:t>SCI</a:t>
            </a:r>
            <a:r>
              <a:rPr lang="zh-CN" altLang="zh-CN" sz="2400" dirty="0" smtClean="0">
                <a:latin typeface="黑体" pitchFamily="49" charset="-122"/>
                <a:ea typeface="黑体" pitchFamily="49" charset="-122"/>
              </a:rPr>
              <a:t>收录</a:t>
            </a:r>
            <a:r>
              <a:rPr lang="en-US" altLang="zh-CN" sz="2400" dirty="0" smtClean="0">
                <a:latin typeface="黑体" pitchFamily="49" charset="-122"/>
                <a:ea typeface="黑体" pitchFamily="49" charset="-122"/>
              </a:rPr>
              <a:t>16</a:t>
            </a:r>
            <a:r>
              <a:rPr lang="zh-CN" altLang="zh-CN" sz="2400" dirty="0" smtClean="0">
                <a:latin typeface="黑体" pitchFamily="49" charset="-122"/>
                <a:ea typeface="黑体" pitchFamily="49" charset="-122"/>
              </a:rPr>
              <a:t>篇；参编著作</a:t>
            </a:r>
            <a:r>
              <a:rPr lang="en-US" altLang="zh-CN" sz="2400" dirty="0" smtClean="0">
                <a:latin typeface="黑体" pitchFamily="49" charset="-122"/>
                <a:ea typeface="黑体" pitchFamily="49" charset="-122"/>
              </a:rPr>
              <a:t>5</a:t>
            </a:r>
            <a:r>
              <a:rPr lang="zh-CN" altLang="zh-CN" sz="2400" dirty="0" smtClean="0">
                <a:latin typeface="黑体" pitchFamily="49" charset="-122"/>
                <a:ea typeface="黑体" pitchFamily="49" charset="-122"/>
              </a:rPr>
              <a:t>部，获省部级奖励</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项。 </a:t>
            </a:r>
            <a:r>
              <a:rPr lang="en-US" altLang="zh-CN" sz="2400" dirty="0" smtClean="0">
                <a:latin typeface="黑体" pitchFamily="49" charset="-122"/>
                <a:ea typeface="黑体" pitchFamily="49" charset="-122"/>
              </a:rPr>
              <a:t>Email: ouys1963@qq.com</a:t>
            </a:r>
            <a:endParaRPr lang="zh-CN" altLang="en-US" sz="2400" dirty="0" smtClean="0">
              <a:latin typeface="黑体" pitchFamily="49" charset="-122"/>
              <a:ea typeface="黑体" pitchFamily="49" charset="-122"/>
            </a:endParaRPr>
          </a:p>
        </p:txBody>
      </p:sp>
      <p:pic>
        <p:nvPicPr>
          <p:cNvPr id="1026" name="Picture 2" descr="F:\ouyang\手机中照片\DSC_1362.JPG"/>
          <p:cNvPicPr>
            <a:picLocks noChangeAspect="1" noChangeArrowheads="1"/>
          </p:cNvPicPr>
          <p:nvPr/>
        </p:nvPicPr>
        <p:blipFill>
          <a:blip r:embed="rId2" cstate="print"/>
          <a:srcRect/>
          <a:stretch>
            <a:fillRect/>
          </a:stretch>
        </p:blipFill>
        <p:spPr bwMode="auto">
          <a:xfrm>
            <a:off x="3904450" y="557532"/>
            <a:ext cx="3909514" cy="239894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矩形 5"/>
          <p:cNvSpPr>
            <a:spLocks noChangeArrowheads="1"/>
          </p:cNvSpPr>
          <p:nvPr/>
        </p:nvSpPr>
        <p:spPr bwMode="auto">
          <a:xfrm>
            <a:off x="783771" y="3336965"/>
            <a:ext cx="10450286" cy="2030681"/>
          </a:xfrm>
          <a:prstGeom prst="rect">
            <a:avLst/>
          </a:prstGeom>
          <a:solidFill>
            <a:schemeClr val="bg1"/>
          </a:solidFill>
          <a:ln w="9525" algn="ctr">
            <a:solidFill>
              <a:schemeClr val="bg1"/>
            </a:solidFill>
            <a:round/>
            <a:headEnd/>
            <a:tailEnd/>
          </a:ln>
        </p:spPr>
        <p:txBody>
          <a:bodyPr lIns="24433" tIns="12216" rIns="24433" bIns="12216"/>
          <a:lstStyle/>
          <a:p>
            <a:pPr>
              <a:defRPr/>
            </a:pPr>
            <a:r>
              <a:rPr lang="zh-CN" altLang="en-US" sz="2400" dirty="0">
                <a:latin typeface="黑体" pitchFamily="49" charset="-122"/>
                <a:ea typeface="黑体" pitchFamily="49" charset="-122"/>
              </a:rPr>
              <a:t>文春根</a:t>
            </a:r>
            <a:r>
              <a:rPr lang="en-US" altLang="zh-CN" sz="2400" dirty="0">
                <a:latin typeface="黑体" pitchFamily="49" charset="-122"/>
                <a:ea typeface="黑体" pitchFamily="49" charset="-122"/>
              </a:rPr>
              <a:t>,</a:t>
            </a:r>
            <a:r>
              <a:rPr lang="zh-CN" altLang="en-US" sz="2400" dirty="0">
                <a:solidFill>
                  <a:prstClr val="black"/>
                </a:solidFill>
                <a:latin typeface="黑体" pitchFamily="49" charset="-122"/>
                <a:ea typeface="黑体" pitchFamily="49" charset="-122"/>
              </a:rPr>
              <a:t>博士，教授，博士生导师。主要研究</a:t>
            </a:r>
            <a:r>
              <a:rPr lang="zh-CN" altLang="zh-CN" sz="2400" dirty="0">
                <a:latin typeface="黑体" pitchFamily="49" charset="-122"/>
                <a:ea typeface="黑体" pitchFamily="49" charset="-122"/>
              </a:rPr>
              <a:t>水产动物病原生物学，水产动物非特异免疫</a:t>
            </a:r>
            <a:r>
              <a:rPr lang="zh-CN" altLang="en-US" sz="2400" dirty="0">
                <a:solidFill>
                  <a:prstClr val="black"/>
                </a:solidFill>
                <a:latin typeface="黑体" pitchFamily="49" charset="-122"/>
                <a:ea typeface="黑体" pitchFamily="49" charset="-122"/>
              </a:rPr>
              <a:t>。</a:t>
            </a:r>
            <a:r>
              <a:rPr lang="zh-CN" altLang="en-US" sz="2400" dirty="0">
                <a:latin typeface="黑体" pitchFamily="49" charset="-122"/>
                <a:ea typeface="黑体" pitchFamily="49" charset="-122"/>
              </a:rPr>
              <a:t>主持或完成了国家自然科学基金</a:t>
            </a:r>
            <a:r>
              <a:rPr lang="en-US" altLang="zh-CN" sz="2400" dirty="0">
                <a:latin typeface="黑体" pitchFamily="49" charset="-122"/>
                <a:ea typeface="黑体" pitchFamily="49" charset="-122"/>
              </a:rPr>
              <a:t>4</a:t>
            </a:r>
            <a:r>
              <a:rPr lang="zh-CN" altLang="en-US" sz="2400" dirty="0">
                <a:latin typeface="黑体" pitchFamily="49" charset="-122"/>
                <a:ea typeface="黑体" pitchFamily="49" charset="-122"/>
              </a:rPr>
              <a:t>项、江西省自然科学基金</a:t>
            </a:r>
            <a:r>
              <a:rPr lang="en-US" altLang="zh-CN" sz="2400" dirty="0">
                <a:latin typeface="黑体" pitchFamily="49" charset="-122"/>
                <a:ea typeface="黑体" pitchFamily="49" charset="-122"/>
              </a:rPr>
              <a:t>3</a:t>
            </a:r>
            <a:r>
              <a:rPr lang="zh-CN" altLang="en-US" sz="2400" dirty="0">
                <a:latin typeface="黑体" pitchFamily="49" charset="-122"/>
                <a:ea typeface="黑体" pitchFamily="49" charset="-122"/>
              </a:rPr>
              <a:t>项，江西省科技支撑计划</a:t>
            </a:r>
            <a:r>
              <a:rPr lang="en-US" altLang="zh-CN" sz="2400" dirty="0">
                <a:latin typeface="黑体" pitchFamily="49" charset="-122"/>
                <a:ea typeface="黑体" pitchFamily="49" charset="-122"/>
              </a:rPr>
              <a:t>3</a:t>
            </a:r>
            <a:r>
              <a:rPr lang="zh-CN" altLang="en-US" sz="2400" dirty="0">
                <a:latin typeface="黑体" pitchFamily="49" charset="-122"/>
                <a:ea typeface="黑体" pitchFamily="49" charset="-122"/>
              </a:rPr>
              <a:t>项和南昌市科技支撑计划</a:t>
            </a:r>
            <a:r>
              <a:rPr lang="en-US" altLang="zh-CN" sz="2400" dirty="0">
                <a:latin typeface="黑体" pitchFamily="49" charset="-122"/>
                <a:ea typeface="黑体" pitchFamily="49" charset="-122"/>
              </a:rPr>
              <a:t>1</a:t>
            </a:r>
            <a:r>
              <a:rPr lang="zh-CN" altLang="en-US" sz="2400" dirty="0">
                <a:latin typeface="黑体" pitchFamily="49" charset="-122"/>
                <a:ea typeface="黑体" pitchFamily="49" charset="-122"/>
              </a:rPr>
              <a:t>项、江西省教育厅科技项目</a:t>
            </a:r>
            <a:r>
              <a:rPr lang="en-US" altLang="zh-CN" sz="2400" dirty="0">
                <a:latin typeface="黑体" pitchFamily="49" charset="-122"/>
                <a:ea typeface="黑体" pitchFamily="49" charset="-122"/>
              </a:rPr>
              <a:t>3</a:t>
            </a:r>
            <a:r>
              <a:rPr lang="zh-CN" altLang="en-US" sz="2400" dirty="0">
                <a:latin typeface="黑体" pitchFamily="49" charset="-122"/>
                <a:ea typeface="黑体" pitchFamily="49" charset="-122"/>
              </a:rPr>
              <a:t>项。在国内外学术期刊发表论文</a:t>
            </a:r>
            <a:r>
              <a:rPr lang="en-US" altLang="zh-CN" sz="2400" dirty="0">
                <a:latin typeface="黑体" pitchFamily="49" charset="-122"/>
                <a:ea typeface="黑体" pitchFamily="49" charset="-122"/>
              </a:rPr>
              <a:t>90</a:t>
            </a:r>
            <a:r>
              <a:rPr lang="zh-CN" altLang="en-US" sz="2400" dirty="0">
                <a:latin typeface="黑体" pitchFamily="49" charset="-122"/>
                <a:ea typeface="黑体" pitchFamily="49" charset="-122"/>
              </a:rPr>
              <a:t>余篇，其中</a:t>
            </a:r>
            <a:r>
              <a:rPr lang="en-US" altLang="zh-CN" sz="2400" dirty="0">
                <a:latin typeface="黑体" pitchFamily="49" charset="-122"/>
                <a:ea typeface="黑体" pitchFamily="49" charset="-122"/>
              </a:rPr>
              <a:t>SCI</a:t>
            </a:r>
            <a:r>
              <a:rPr lang="zh-CN" altLang="en-US" sz="2400" dirty="0">
                <a:latin typeface="黑体" pitchFamily="49" charset="-122"/>
                <a:ea typeface="黑体" pitchFamily="49" charset="-122"/>
              </a:rPr>
              <a:t>收录论文</a:t>
            </a:r>
            <a:r>
              <a:rPr lang="en-US" altLang="zh-CN" sz="2400" dirty="0">
                <a:latin typeface="黑体" pitchFamily="49" charset="-122"/>
                <a:ea typeface="黑体" pitchFamily="49" charset="-122"/>
              </a:rPr>
              <a:t>20</a:t>
            </a:r>
            <a:r>
              <a:rPr lang="zh-CN" altLang="en-US" sz="2400" dirty="0">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主编（参）著作</a:t>
            </a:r>
            <a:r>
              <a:rPr lang="en-US" altLang="zh-CN" sz="2400" dirty="0">
                <a:solidFill>
                  <a:prstClr val="black"/>
                </a:solidFill>
                <a:latin typeface="黑体" pitchFamily="49" charset="-122"/>
                <a:ea typeface="黑体" pitchFamily="49" charset="-122"/>
              </a:rPr>
              <a:t>1</a:t>
            </a:r>
            <a:r>
              <a:rPr lang="zh-CN" altLang="en-US" sz="2400" dirty="0">
                <a:solidFill>
                  <a:prstClr val="black"/>
                </a:solidFill>
                <a:latin typeface="黑体" pitchFamily="49" charset="-122"/>
                <a:ea typeface="黑体" pitchFamily="49" charset="-122"/>
              </a:rPr>
              <a:t>部，获省自然科学奖</a:t>
            </a:r>
            <a:r>
              <a:rPr lang="en-US" altLang="zh-CN" sz="2400" dirty="0">
                <a:solidFill>
                  <a:prstClr val="black"/>
                </a:solidFill>
                <a:latin typeface="黑体" pitchFamily="49" charset="-122"/>
                <a:ea typeface="黑体" pitchFamily="49" charset="-122"/>
              </a:rPr>
              <a:t>1</a:t>
            </a:r>
            <a:r>
              <a:rPr lang="zh-CN" altLang="en-US" sz="2400" dirty="0">
                <a:solidFill>
                  <a:prstClr val="black"/>
                </a:solidFill>
                <a:latin typeface="黑体" pitchFamily="49" charset="-122"/>
                <a:ea typeface="黑体" pitchFamily="49" charset="-122"/>
              </a:rPr>
              <a:t>项。</a:t>
            </a:r>
            <a:endParaRPr lang="en-US" altLang="zh-CN" sz="2400" dirty="0">
              <a:latin typeface="黑体" pitchFamily="49" charset="-122"/>
              <a:ea typeface="黑体" pitchFamily="49" charset="-122"/>
            </a:endParaRPr>
          </a:p>
          <a:p>
            <a:pPr>
              <a:lnSpc>
                <a:spcPct val="150000"/>
              </a:lnSpc>
              <a:defRPr/>
            </a:pPr>
            <a:endParaRPr lang="en-US" altLang="zh-CN" dirty="0">
              <a:latin typeface="+mn-ea"/>
              <a:ea typeface="宋体" pitchFamily="2" charset="-122"/>
              <a:cs typeface="Times New Roman" pitchFamily="18" charset="0"/>
            </a:endParaRPr>
          </a:p>
          <a:p>
            <a:pPr>
              <a:lnSpc>
                <a:spcPct val="150000"/>
              </a:lnSpc>
              <a:defRPr/>
            </a:pPr>
            <a:endParaRPr lang="en-US" altLang="zh-CN" dirty="0">
              <a:latin typeface="Arial" pitchFamily="34" charset="0"/>
              <a:ea typeface="宋体" pitchFamily="2" charset="-122"/>
            </a:endParaRPr>
          </a:p>
        </p:txBody>
      </p:sp>
      <p:pic>
        <p:nvPicPr>
          <p:cNvPr id="5" name="图片 8" descr="DSC01323.jpg"/>
          <p:cNvPicPr>
            <a:picLocks noChangeAspect="1"/>
          </p:cNvPicPr>
          <p:nvPr/>
        </p:nvPicPr>
        <p:blipFill>
          <a:blip r:embed="rId2" cstate="print"/>
          <a:srcRect/>
          <a:stretch>
            <a:fillRect/>
          </a:stretch>
        </p:blipFill>
        <p:spPr bwMode="auto">
          <a:xfrm>
            <a:off x="4842697" y="368136"/>
            <a:ext cx="2198554" cy="2897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0639" y="2945081"/>
            <a:ext cx="10735293" cy="3046988"/>
          </a:xfrm>
          <a:prstGeom prst="rect">
            <a:avLst/>
          </a:prstGeom>
        </p:spPr>
        <p:txBody>
          <a:bodyPr wrap="square">
            <a:spAutoFit/>
          </a:bodyPr>
          <a:lstStyle/>
          <a:p>
            <a:r>
              <a:rPr lang="zh-CN" altLang="zh-CN" sz="2400" dirty="0" smtClean="0">
                <a:latin typeface="黑体" pitchFamily="49" charset="-122"/>
                <a:ea typeface="黑体" pitchFamily="49" charset="-122"/>
              </a:rPr>
              <a:t>吴小平，博士，教授，博士生导师。现任南昌大学二级教授、江西省“赣鄱英才</a:t>
            </a:r>
            <a:r>
              <a:rPr lang="en-US" altLang="zh-CN" sz="2400" dirty="0" smtClean="0">
                <a:latin typeface="黑体" pitchFamily="49" charset="-122"/>
                <a:ea typeface="黑体" pitchFamily="49" charset="-122"/>
              </a:rPr>
              <a:t>555</a:t>
            </a:r>
            <a:r>
              <a:rPr lang="zh-CN" altLang="zh-CN" sz="2400" dirty="0" smtClean="0">
                <a:latin typeface="黑体" pitchFamily="49" charset="-122"/>
                <a:ea typeface="黑体" pitchFamily="49" charset="-122"/>
              </a:rPr>
              <a:t>”人才、江西省百千万人才、江西省主要学科学术和技术带头人、江西省高等学校中青年学科带头人</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江西省青年科学家</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兼职第二届国际生物多样性计划中国委员会委员、中国</a:t>
            </a:r>
            <a:r>
              <a:rPr lang="zh-CN" altLang="en-US" sz="2400" dirty="0" smtClean="0">
                <a:latin typeface="黑体" pitchFamily="49" charset="-122"/>
                <a:ea typeface="黑体" pitchFamily="49" charset="-122"/>
              </a:rPr>
              <a:t>动物</a:t>
            </a:r>
            <a:r>
              <a:rPr lang="zh-CN" altLang="zh-CN" sz="2400" dirty="0" smtClean="0">
                <a:latin typeface="黑体" pitchFamily="49" charset="-122"/>
                <a:ea typeface="黑体" pitchFamily="49" charset="-122"/>
              </a:rPr>
              <a:t>学会理事</a:t>
            </a:r>
            <a:r>
              <a:rPr lang="zh-CN" altLang="en-US" sz="2400" dirty="0" smtClean="0">
                <a:latin typeface="黑体" pitchFamily="49" charset="-122"/>
                <a:ea typeface="黑体" pitchFamily="49" charset="-122"/>
              </a:rPr>
              <a:t>、</a:t>
            </a:r>
            <a:r>
              <a:rPr lang="zh-CN" altLang="zh-CN" sz="2400" dirty="0" smtClean="0">
                <a:latin typeface="黑体" pitchFamily="49" charset="-122"/>
                <a:ea typeface="黑体" pitchFamily="49" charset="-122"/>
              </a:rPr>
              <a:t>中国贝类学会副理事长、江西省动物学会理事长。主要研究方向：淡水及陆生贝类分类与生态；水生动物多样性；系统发育基因组学。主持国家级项目</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项，省部级项目</a:t>
            </a:r>
            <a:r>
              <a:rPr lang="en-US" altLang="zh-CN" sz="2400" dirty="0" smtClean="0">
                <a:latin typeface="黑体" pitchFamily="49" charset="-122"/>
                <a:ea typeface="黑体" pitchFamily="49" charset="-122"/>
              </a:rPr>
              <a:t>7</a:t>
            </a:r>
            <a:r>
              <a:rPr lang="zh-CN" altLang="zh-CN" sz="2400" dirty="0" smtClean="0">
                <a:latin typeface="黑体" pitchFamily="49" charset="-122"/>
                <a:ea typeface="黑体" pitchFamily="49" charset="-122"/>
              </a:rPr>
              <a:t>项，横向合作项目</a:t>
            </a:r>
            <a:r>
              <a:rPr lang="en-US" altLang="zh-CN" sz="2400" dirty="0" smtClean="0">
                <a:latin typeface="黑体" pitchFamily="49" charset="-122"/>
                <a:ea typeface="黑体" pitchFamily="49" charset="-122"/>
              </a:rPr>
              <a:t>10</a:t>
            </a:r>
            <a:r>
              <a:rPr lang="zh-CN" altLang="zh-CN" sz="2400" dirty="0" smtClean="0">
                <a:latin typeface="黑体" pitchFamily="49" charset="-122"/>
                <a:ea typeface="黑体" pitchFamily="49" charset="-122"/>
              </a:rPr>
              <a:t>余项。在学术刊物上发表论文</a:t>
            </a:r>
            <a:r>
              <a:rPr lang="en-US" altLang="zh-CN" sz="2400" dirty="0" smtClean="0">
                <a:latin typeface="黑体" pitchFamily="49" charset="-122"/>
                <a:ea typeface="黑体" pitchFamily="49" charset="-122"/>
              </a:rPr>
              <a:t>100</a:t>
            </a:r>
            <a:r>
              <a:rPr lang="zh-CN" altLang="zh-CN" sz="2400" dirty="0" smtClean="0">
                <a:latin typeface="黑体" pitchFamily="49" charset="-122"/>
                <a:ea typeface="黑体" pitchFamily="49" charset="-122"/>
              </a:rPr>
              <a:t>余篇，</a:t>
            </a:r>
            <a:r>
              <a:rPr lang="en-US" altLang="zh-CN" sz="2400" dirty="0" smtClean="0">
                <a:latin typeface="黑体" pitchFamily="49" charset="-122"/>
                <a:ea typeface="黑体" pitchFamily="49" charset="-122"/>
              </a:rPr>
              <a:t>SCI</a:t>
            </a:r>
            <a:r>
              <a:rPr lang="zh-CN" altLang="zh-CN" sz="2400" dirty="0" smtClean="0">
                <a:latin typeface="黑体" pitchFamily="49" charset="-122"/>
                <a:ea typeface="黑体" pitchFamily="49" charset="-122"/>
              </a:rPr>
              <a:t>收录</a:t>
            </a:r>
            <a:r>
              <a:rPr lang="en-US" altLang="zh-CN" sz="2400" dirty="0" smtClean="0">
                <a:latin typeface="黑体" pitchFamily="49" charset="-122"/>
                <a:ea typeface="黑体" pitchFamily="49" charset="-122"/>
              </a:rPr>
              <a:t>25</a:t>
            </a:r>
            <a:r>
              <a:rPr lang="zh-CN" altLang="zh-CN" sz="2400" dirty="0" smtClean="0">
                <a:latin typeface="黑体" pitchFamily="49" charset="-122"/>
                <a:ea typeface="黑体" pitchFamily="49" charset="-122"/>
              </a:rPr>
              <a:t>篇；主编（参）著作</a:t>
            </a:r>
            <a:r>
              <a:rPr lang="en-US" altLang="zh-CN" sz="2400" dirty="0" smtClean="0">
                <a:latin typeface="黑体" pitchFamily="49" charset="-122"/>
                <a:ea typeface="黑体" pitchFamily="49" charset="-122"/>
              </a:rPr>
              <a:t>6</a:t>
            </a:r>
            <a:r>
              <a:rPr lang="zh-CN" altLang="zh-CN" sz="2400" dirty="0" smtClean="0">
                <a:latin typeface="黑体" pitchFamily="49" charset="-122"/>
                <a:ea typeface="黑体" pitchFamily="49" charset="-122"/>
              </a:rPr>
              <a:t>部，获省</a:t>
            </a:r>
            <a:r>
              <a:rPr lang="zh-CN" altLang="en-US" sz="2400" dirty="0" smtClean="0">
                <a:latin typeface="黑体" pitchFamily="49" charset="-122"/>
                <a:ea typeface="黑体" pitchFamily="49" charset="-122"/>
              </a:rPr>
              <a:t>部</a:t>
            </a:r>
            <a:r>
              <a:rPr lang="zh-CN" altLang="zh-CN" sz="2400" dirty="0" smtClean="0">
                <a:latin typeface="黑体" pitchFamily="49" charset="-122"/>
                <a:ea typeface="黑体" pitchFamily="49" charset="-122"/>
              </a:rPr>
              <a:t>级奖励</a:t>
            </a:r>
            <a:r>
              <a:rPr lang="en-US" altLang="zh-CN" sz="2400" dirty="0" smtClean="0">
                <a:latin typeface="黑体" pitchFamily="49" charset="-122"/>
                <a:ea typeface="黑体" pitchFamily="49" charset="-122"/>
              </a:rPr>
              <a:t>4</a:t>
            </a:r>
            <a:r>
              <a:rPr lang="zh-CN" altLang="zh-CN" sz="2400" dirty="0" smtClean="0">
                <a:latin typeface="黑体" pitchFamily="49" charset="-122"/>
                <a:ea typeface="黑体" pitchFamily="49" charset="-122"/>
              </a:rPr>
              <a:t>项。</a:t>
            </a:r>
            <a:r>
              <a:rPr lang="en-US" altLang="zh-CN" sz="2400" dirty="0" smtClean="0">
                <a:latin typeface="黑体" pitchFamily="49" charset="-122"/>
                <a:ea typeface="黑体" pitchFamily="49" charset="-122"/>
              </a:rPr>
              <a:t>Email: xpwu@ncu.edu.cn</a:t>
            </a:r>
            <a:endParaRPr lang="zh-CN" altLang="zh-CN" sz="2400" dirty="0" smtClean="0">
              <a:latin typeface="黑体" pitchFamily="49" charset="-122"/>
              <a:ea typeface="黑体" pitchFamily="49" charset="-122"/>
            </a:endParaRPr>
          </a:p>
        </p:txBody>
      </p:sp>
      <p:pic>
        <p:nvPicPr>
          <p:cNvPr id="6" name="图片 5" descr="DSC_1361.JPG"/>
          <p:cNvPicPr>
            <a:picLocks noChangeAspect="1"/>
          </p:cNvPicPr>
          <p:nvPr/>
        </p:nvPicPr>
        <p:blipFill>
          <a:blip r:embed="rId2" cstate="print"/>
          <a:stretch>
            <a:fillRect/>
          </a:stretch>
        </p:blipFill>
        <p:spPr>
          <a:xfrm>
            <a:off x="3705102" y="391889"/>
            <a:ext cx="3645724" cy="23993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5028" y="365125"/>
            <a:ext cx="10308771" cy="1325563"/>
          </a:xfrm>
        </p:spPr>
        <p:txBody>
          <a:bodyPr/>
          <a:lstStyle/>
          <a:p>
            <a:r>
              <a:rPr lang="zh-CN" altLang="en-US" dirty="0" smtClean="0">
                <a:latin typeface="黑体" pitchFamily="49" charset="-122"/>
                <a:ea typeface="黑体" pitchFamily="49" charset="-122"/>
              </a:rPr>
              <a:t>微生物学 </a:t>
            </a:r>
            <a:r>
              <a:rPr lang="en-US" altLang="zh-CN" dirty="0" smtClean="0">
                <a:latin typeface="黑体" pitchFamily="49" charset="-122"/>
                <a:ea typeface="黑体" pitchFamily="49" charset="-122"/>
              </a:rPr>
              <a:t>071005</a:t>
            </a:r>
            <a:endParaRPr lang="zh-CN" altLang="en-US" dirty="0">
              <a:latin typeface="黑体" pitchFamily="49" charset="-122"/>
              <a:ea typeface="黑体" pitchFamily="49" charset="-122"/>
            </a:endParaRPr>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“微生物学”属生物学（一级）学科门类下的二级学科。师资力量雄厚，由吴兰、牟晓真、罗玉萍、毛慧玲、付金衡等</a:t>
            </a:r>
            <a:r>
              <a:rPr lang="en-US" dirty="0" smtClean="0">
                <a:latin typeface="黑体" pitchFamily="49" charset="-122"/>
                <a:ea typeface="黑体" pitchFamily="49" charset="-122"/>
              </a:rPr>
              <a:t>10</a:t>
            </a:r>
            <a:r>
              <a:rPr lang="zh-CN" altLang="en-US" dirty="0" smtClean="0">
                <a:latin typeface="黑体" pitchFamily="49" charset="-122"/>
                <a:ea typeface="黑体" pitchFamily="49" charset="-122"/>
              </a:rPr>
              <a:t>余名专职教授、副教授担任硕士指导教师。本专业每年招生人数</a:t>
            </a:r>
            <a:r>
              <a:rPr lang="en-US" dirty="0" smtClean="0">
                <a:latin typeface="黑体" pitchFamily="49" charset="-122"/>
                <a:ea typeface="黑体" pitchFamily="49" charset="-122"/>
              </a:rPr>
              <a:t>14-20</a:t>
            </a:r>
            <a:r>
              <a:rPr lang="zh-CN" altLang="en-US" dirty="0" smtClean="0">
                <a:latin typeface="黑体" pitchFamily="49" charset="-122"/>
                <a:ea typeface="黑体" pitchFamily="49" charset="-122"/>
              </a:rPr>
              <a:t>人；在校硕士研究生</a:t>
            </a:r>
            <a:r>
              <a:rPr lang="en-US" dirty="0" smtClean="0">
                <a:latin typeface="黑体" pitchFamily="49" charset="-122"/>
                <a:ea typeface="黑体" pitchFamily="49" charset="-122"/>
              </a:rPr>
              <a:t>46</a:t>
            </a:r>
            <a:r>
              <a:rPr lang="zh-CN" altLang="en-US" dirty="0" smtClean="0">
                <a:latin typeface="黑体" pitchFamily="49" charset="-122"/>
                <a:ea typeface="黑体" pitchFamily="49" charset="-122"/>
              </a:rPr>
              <a:t>人，已经毕业硕士研究生共计</a:t>
            </a:r>
            <a:r>
              <a:rPr lang="en-US" dirty="0" smtClean="0">
                <a:latin typeface="黑体" pitchFamily="49" charset="-122"/>
                <a:ea typeface="黑体" pitchFamily="49" charset="-122"/>
              </a:rPr>
              <a:t>500</a:t>
            </a:r>
            <a:r>
              <a:rPr lang="zh-CN" altLang="en-US" dirty="0" smtClean="0">
                <a:latin typeface="黑体" pitchFamily="49" charset="-122"/>
                <a:ea typeface="黑体" pitchFamily="49" charset="-122"/>
              </a:rPr>
              <a:t>余人</a:t>
            </a:r>
          </a:p>
          <a:p>
            <a:r>
              <a:rPr lang="zh-CN" altLang="en-US" dirty="0" smtClean="0">
                <a:latin typeface="黑体" pitchFamily="49" charset="-122"/>
                <a:ea typeface="黑体" pitchFamily="49" charset="-122"/>
              </a:rPr>
              <a:t>主要有四个研究方向，即环境微生物学、微生物遗传学、应用微生物学、微生物分子免疫学。</a:t>
            </a:r>
            <a:endParaRPr lang="zh-CN" altLang="en-US" dirty="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07523" y="3257100"/>
            <a:ext cx="10200902" cy="1938992"/>
          </a:xfrm>
          <a:prstGeom prst="rect">
            <a:avLst/>
          </a:prstGeom>
        </p:spPr>
        <p:txBody>
          <a:bodyPr wrap="square">
            <a:spAutoFit/>
          </a:bodyPr>
          <a:lstStyle/>
          <a:p>
            <a:pPr algn="just"/>
            <a:r>
              <a:rPr lang="zh-CN" altLang="en-US" sz="2400" dirty="0">
                <a:solidFill>
                  <a:prstClr val="black"/>
                </a:solidFill>
                <a:latin typeface="黑体" pitchFamily="49" charset="-122"/>
                <a:ea typeface="黑体" pitchFamily="49" charset="-122"/>
              </a:rPr>
              <a:t>毛慧玲，硕士，教授，硕士生导师。现任南昌大学生命科学学院教师。</a:t>
            </a:r>
            <a:r>
              <a:rPr lang="zh-CN" altLang="en-US" sz="2400" dirty="0">
                <a:latin typeface="黑体" pitchFamily="49" charset="-122"/>
                <a:ea typeface="黑体" pitchFamily="49" charset="-122"/>
                <a:sym typeface="+mn-ea"/>
              </a:rPr>
              <a:t>获</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江西省高等学校学科带头人</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宝钢优秀教师奖</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、南昌大学</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十佳教学标兵</a:t>
            </a:r>
            <a:r>
              <a:rPr lang="en-US" altLang="zh-CN" sz="2400" dirty="0">
                <a:latin typeface="黑体" pitchFamily="49" charset="-122"/>
                <a:ea typeface="黑体" pitchFamily="49" charset="-122"/>
                <a:sym typeface="+mn-ea"/>
              </a:rPr>
              <a:t>”</a:t>
            </a:r>
            <a:r>
              <a:rPr lang="zh-CN" altLang="en-US" sz="2400" dirty="0">
                <a:latin typeface="黑体" pitchFamily="49" charset="-122"/>
                <a:ea typeface="黑体" pitchFamily="49" charset="-122"/>
                <a:sym typeface="+mn-ea"/>
              </a:rPr>
              <a:t>等称号</a:t>
            </a:r>
            <a:r>
              <a:rPr lang="zh-CN" altLang="en-US" sz="2400" dirty="0">
                <a:solidFill>
                  <a:prstClr val="black"/>
                </a:solidFill>
                <a:latin typeface="黑体" pitchFamily="49" charset="-122"/>
                <a:ea typeface="黑体" pitchFamily="49" charset="-122"/>
              </a:rPr>
              <a:t>。主要研究方向：鱼类分子免疫学。主持国家基金项目</a:t>
            </a:r>
            <a:r>
              <a:rPr lang="en-US" altLang="zh-CN" sz="2400" dirty="0">
                <a:solidFill>
                  <a:prstClr val="black"/>
                </a:solidFill>
                <a:latin typeface="黑体" pitchFamily="49" charset="-122"/>
                <a:ea typeface="黑体" pitchFamily="49" charset="-122"/>
              </a:rPr>
              <a:t>1</a:t>
            </a:r>
            <a:r>
              <a:rPr lang="zh-CN" altLang="en-US" sz="2400" b="1" dirty="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rPr>
              <a:t>，省级项目</a:t>
            </a:r>
            <a:r>
              <a:rPr lang="en-US" altLang="zh-CN" sz="2400" b="1" dirty="0">
                <a:solidFill>
                  <a:prstClr val="black"/>
                </a:solidFill>
                <a:latin typeface="黑体" pitchFamily="49" charset="-122"/>
                <a:ea typeface="黑体" pitchFamily="49" charset="-122"/>
              </a:rPr>
              <a:t>3</a:t>
            </a:r>
            <a:r>
              <a:rPr lang="zh-CN" altLang="en-US" sz="2400" b="1" dirty="0">
                <a:solidFill>
                  <a:prstClr val="black"/>
                </a:solidFill>
                <a:latin typeface="黑体" pitchFamily="49" charset="-122"/>
                <a:ea typeface="黑体" pitchFamily="49" charset="-122"/>
              </a:rPr>
              <a:t>项；</a:t>
            </a:r>
            <a:r>
              <a:rPr lang="zh-CN" altLang="en-US" sz="2400" dirty="0">
                <a:solidFill>
                  <a:prstClr val="black"/>
                </a:solidFill>
                <a:latin typeface="黑体" pitchFamily="49" charset="-122"/>
                <a:ea typeface="黑体" pitchFamily="49" charset="-122"/>
                <a:sym typeface="+mn-ea"/>
              </a:rPr>
              <a:t>获省级奖励</a:t>
            </a:r>
            <a:r>
              <a:rPr lang="en-US" altLang="zh-CN" sz="2400" b="1" dirty="0">
                <a:solidFill>
                  <a:prstClr val="black"/>
                </a:solidFill>
                <a:latin typeface="黑体" pitchFamily="49" charset="-122"/>
                <a:ea typeface="黑体" pitchFamily="49" charset="-122"/>
                <a:sym typeface="+mn-ea"/>
              </a:rPr>
              <a:t>1</a:t>
            </a:r>
            <a:r>
              <a:rPr lang="zh-CN" altLang="en-US" sz="2400" b="1" dirty="0">
                <a:solidFill>
                  <a:prstClr val="black"/>
                </a:solidFill>
                <a:latin typeface="黑体" pitchFamily="49" charset="-122"/>
                <a:ea typeface="黑体" pitchFamily="49" charset="-122"/>
                <a:sym typeface="+mn-ea"/>
              </a:rPr>
              <a:t>项。</a:t>
            </a:r>
            <a:r>
              <a:rPr lang="zh-CN" altLang="en-US" sz="2400" dirty="0">
                <a:solidFill>
                  <a:prstClr val="black"/>
                </a:solidFill>
                <a:latin typeface="黑体" pitchFamily="49" charset="-122"/>
                <a:ea typeface="黑体" pitchFamily="49" charset="-122"/>
              </a:rPr>
              <a:t>近</a:t>
            </a:r>
            <a:r>
              <a:rPr lang="en-US" altLang="zh-CN" sz="2400" dirty="0">
                <a:solidFill>
                  <a:prstClr val="black"/>
                </a:solidFill>
                <a:latin typeface="黑体" pitchFamily="49" charset="-122"/>
                <a:ea typeface="黑体" pitchFamily="49" charset="-122"/>
              </a:rPr>
              <a:t>3</a:t>
            </a:r>
            <a:r>
              <a:rPr lang="zh-CN" altLang="en-US" sz="2400" dirty="0">
                <a:solidFill>
                  <a:prstClr val="black"/>
                </a:solidFill>
                <a:latin typeface="黑体" pitchFamily="49" charset="-122"/>
                <a:ea typeface="黑体" pitchFamily="49" charset="-122"/>
              </a:rPr>
              <a:t>年在学术刊物上发表论文</a:t>
            </a:r>
            <a:r>
              <a:rPr lang="en-US" altLang="zh-CN" sz="2400" dirty="0">
                <a:solidFill>
                  <a:prstClr val="black"/>
                </a:solidFill>
                <a:latin typeface="黑体" pitchFamily="49" charset="-122"/>
                <a:ea typeface="黑体" pitchFamily="49" charset="-122"/>
              </a:rPr>
              <a:t>7</a:t>
            </a:r>
            <a:r>
              <a:rPr lang="zh-CN" altLang="en-US" sz="2400" b="1" dirty="0">
                <a:solidFill>
                  <a:prstClr val="black"/>
                </a:solidFill>
                <a:latin typeface="黑体" pitchFamily="49" charset="-122"/>
                <a:ea typeface="黑体" pitchFamily="49" charset="-122"/>
              </a:rPr>
              <a:t>篇</a:t>
            </a:r>
            <a:r>
              <a:rPr lang="zh-CN" altLang="en-US" sz="2400" dirty="0">
                <a:solidFill>
                  <a:prstClr val="black"/>
                </a:solidFill>
                <a:latin typeface="黑体" pitchFamily="49" charset="-122"/>
                <a:ea typeface="黑体" pitchFamily="49" charset="-122"/>
              </a:rPr>
              <a:t>，</a:t>
            </a:r>
            <a:r>
              <a:rPr lang="en-US" altLang="zh-CN" sz="2400" dirty="0">
                <a:solidFill>
                  <a:prstClr val="black"/>
                </a:solidFill>
                <a:latin typeface="黑体" pitchFamily="49" charset="-122"/>
                <a:ea typeface="黑体" pitchFamily="49" charset="-122"/>
              </a:rPr>
              <a:t>6</a:t>
            </a:r>
            <a:r>
              <a:rPr lang="zh-CN" altLang="en-US" sz="2400" dirty="0">
                <a:solidFill>
                  <a:prstClr val="black"/>
                </a:solidFill>
                <a:latin typeface="黑体" pitchFamily="49" charset="-122"/>
                <a:ea typeface="黑体" pitchFamily="49" charset="-122"/>
              </a:rPr>
              <a:t>篇被</a:t>
            </a:r>
            <a:r>
              <a:rPr lang="en-US" altLang="zh-CN" sz="2400" dirty="0">
                <a:solidFill>
                  <a:prstClr val="black"/>
                </a:solidFill>
                <a:latin typeface="黑体" pitchFamily="49" charset="-122"/>
                <a:ea typeface="黑体" pitchFamily="49" charset="-122"/>
              </a:rPr>
              <a:t>SCI</a:t>
            </a:r>
            <a:r>
              <a:rPr lang="zh-CN" altLang="en-US" sz="2400" dirty="0">
                <a:solidFill>
                  <a:prstClr val="black"/>
                </a:solidFill>
                <a:latin typeface="黑体" pitchFamily="49" charset="-122"/>
                <a:ea typeface="黑体" pitchFamily="49" charset="-122"/>
              </a:rPr>
              <a:t>收录，主编教材</a:t>
            </a:r>
            <a:r>
              <a:rPr lang="en-US" altLang="zh-CN" sz="2400" dirty="0">
                <a:solidFill>
                  <a:prstClr val="black"/>
                </a:solidFill>
                <a:latin typeface="黑体" pitchFamily="49" charset="-122"/>
                <a:ea typeface="黑体" pitchFamily="49" charset="-122"/>
              </a:rPr>
              <a:t>2</a:t>
            </a:r>
            <a:r>
              <a:rPr lang="zh-CN" altLang="en-US" sz="2400" b="1" dirty="0">
                <a:solidFill>
                  <a:prstClr val="black"/>
                </a:solidFill>
                <a:latin typeface="黑体" pitchFamily="49" charset="-122"/>
                <a:ea typeface="黑体" pitchFamily="49" charset="-122"/>
              </a:rPr>
              <a:t>部</a:t>
            </a:r>
            <a:r>
              <a:rPr lang="zh-CN" altLang="en-US" sz="2400" dirty="0">
                <a:solidFill>
                  <a:prstClr val="black"/>
                </a:solidFill>
                <a:latin typeface="黑体" pitchFamily="49" charset="-122"/>
                <a:ea typeface="黑体" pitchFamily="49" charset="-122"/>
              </a:rPr>
              <a:t>。</a:t>
            </a:r>
            <a:endParaRPr lang="en-US" altLang="zh-CN" sz="2400" dirty="0">
              <a:solidFill>
                <a:prstClr val="black"/>
              </a:solidFill>
              <a:latin typeface="黑体" pitchFamily="49" charset="-122"/>
              <a:ea typeface="黑体" pitchFamily="49" charset="-122"/>
            </a:endParaRPr>
          </a:p>
        </p:txBody>
      </p:sp>
      <p:pic>
        <p:nvPicPr>
          <p:cNvPr id="4" name="图片 3" descr="2016-10-26 130652"/>
          <p:cNvPicPr>
            <a:picLocks noChangeAspect="1"/>
          </p:cNvPicPr>
          <p:nvPr/>
        </p:nvPicPr>
        <p:blipFill>
          <a:blip r:embed="rId2" cstate="print"/>
          <a:srcRect l="16400" t="13670" r="25022" b="25650"/>
          <a:stretch>
            <a:fillRect/>
          </a:stretch>
        </p:blipFill>
        <p:spPr>
          <a:xfrm>
            <a:off x="4089398" y="310516"/>
            <a:ext cx="3481131" cy="27058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4512</Words>
  <Application>WPS 演示</Application>
  <PresentationFormat>自定义</PresentationFormat>
  <Paragraphs>123</Paragraphs>
  <Slides>40</Slides>
  <Notes>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生命科学学院学位点介绍   说明：1、学位点顺序按学科代码排序；2、教授顺序按姓氏字母排序。</vt:lpstr>
      <vt:lpstr>植物学   071001</vt:lpstr>
      <vt:lpstr>幻灯片 3</vt:lpstr>
      <vt:lpstr>动物学 071002</vt:lpstr>
      <vt:lpstr>幻灯片 5</vt:lpstr>
      <vt:lpstr>幻灯片 6</vt:lpstr>
      <vt:lpstr>幻灯片 7</vt:lpstr>
      <vt:lpstr>微生物学 071005</vt:lpstr>
      <vt:lpstr>幻灯片 9</vt:lpstr>
      <vt:lpstr>幻灯片 10</vt:lpstr>
      <vt:lpstr>神经生物学 071006</vt:lpstr>
      <vt:lpstr>幻灯片 12</vt:lpstr>
      <vt:lpstr>幻灯片 13</vt:lpstr>
      <vt:lpstr>幻灯片 14</vt:lpstr>
      <vt:lpstr>遗传学  071007</vt:lpstr>
      <vt:lpstr>幻灯片 16</vt:lpstr>
      <vt:lpstr>幻灯片 17</vt:lpstr>
      <vt:lpstr>幻灯片 18</vt:lpstr>
      <vt:lpstr>幻灯片 19</vt:lpstr>
      <vt:lpstr>幻灯片 20</vt:lpstr>
      <vt:lpstr>细胞生物学 071009</vt:lpstr>
      <vt:lpstr>幻灯片 22</vt:lpstr>
      <vt:lpstr>幻灯片 23</vt:lpstr>
      <vt:lpstr>幻灯片 24</vt:lpstr>
      <vt:lpstr>幻灯片 25</vt:lpstr>
      <vt:lpstr>幻灯片 26</vt:lpstr>
      <vt:lpstr>生化与分子生物学 071010</vt:lpstr>
      <vt:lpstr>幻灯片 28</vt:lpstr>
      <vt:lpstr>幻灯片 29</vt:lpstr>
      <vt:lpstr>幻灯片 30</vt:lpstr>
      <vt:lpstr>幻灯片 31</vt:lpstr>
      <vt:lpstr>生态学  0713</vt:lpstr>
      <vt:lpstr>幻灯片 33</vt:lpstr>
      <vt:lpstr>幻灯片 34</vt:lpstr>
      <vt:lpstr>幻灯片 35</vt:lpstr>
      <vt:lpstr>幻灯片 36</vt:lpstr>
      <vt:lpstr>园林植物与观赏园艺学 090706</vt:lpstr>
      <vt:lpstr>幻灯片 38</vt:lpstr>
      <vt:lpstr>水产养殖学  090801</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gge</dc:creator>
  <cp:lastModifiedBy>lenovo</cp:lastModifiedBy>
  <cp:revision>104</cp:revision>
  <dcterms:created xsi:type="dcterms:W3CDTF">2017-07-20T07:40:00Z</dcterms:created>
  <dcterms:modified xsi:type="dcterms:W3CDTF">2017-12-29T05:10:17Z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